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768" r:id="rId2"/>
    <p:sldMasterId id="2147483953" r:id="rId3"/>
    <p:sldMasterId id="2147484633" r:id="rId4"/>
  </p:sldMasterIdLst>
  <p:notesMasterIdLst>
    <p:notesMasterId r:id="rId35"/>
  </p:notesMasterIdLst>
  <p:sldIdLst>
    <p:sldId id="324" r:id="rId5"/>
    <p:sldId id="256" r:id="rId6"/>
    <p:sldId id="325" r:id="rId7"/>
    <p:sldId id="298" r:id="rId8"/>
    <p:sldId id="330" r:id="rId9"/>
    <p:sldId id="272" r:id="rId10"/>
    <p:sldId id="384" r:id="rId11"/>
    <p:sldId id="281" r:id="rId12"/>
    <p:sldId id="278" r:id="rId13"/>
    <p:sldId id="332" r:id="rId14"/>
    <p:sldId id="335" r:id="rId15"/>
    <p:sldId id="279" r:id="rId16"/>
    <p:sldId id="386" r:id="rId17"/>
    <p:sldId id="276" r:id="rId18"/>
    <p:sldId id="282" r:id="rId19"/>
    <p:sldId id="390" r:id="rId20"/>
    <p:sldId id="387" r:id="rId21"/>
    <p:sldId id="337" r:id="rId22"/>
    <p:sldId id="283" r:id="rId23"/>
    <p:sldId id="285" r:id="rId24"/>
    <p:sldId id="388" r:id="rId25"/>
    <p:sldId id="296" r:id="rId26"/>
    <p:sldId id="354" r:id="rId27"/>
    <p:sldId id="352" r:id="rId28"/>
    <p:sldId id="353" r:id="rId29"/>
    <p:sldId id="355" r:id="rId30"/>
    <p:sldId id="364" r:id="rId31"/>
    <p:sldId id="363" r:id="rId32"/>
    <p:sldId id="389" r:id="rId33"/>
    <p:sldId id="358" r:id="rId3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FFCC"/>
    <a:srgbClr val="005C2A"/>
    <a:srgbClr val="CC0099"/>
    <a:srgbClr val="99CC00"/>
    <a:srgbClr val="669900"/>
    <a:srgbClr val="FFCCCC"/>
    <a:srgbClr val="E55A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409" autoAdjust="0"/>
  </p:normalViewPr>
  <p:slideViewPr>
    <p:cSldViewPr>
      <p:cViewPr varScale="1">
        <p:scale>
          <a:sx n="71" d="100"/>
          <a:sy n="71" d="100"/>
        </p:scale>
        <p:origin x="135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488FD2C0-3BD0-4BC0-B9FC-D0970EDEF05B}" type="datetimeFigureOut">
              <a:rPr lang="en-US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11A873AC-51E7-4600-B97C-BB3D70931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 smtClean="0">
              <a:latin typeface="Calibri" panose="020F0502020204030204" pitchFamily="34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650A0A2-1D51-4F5F-9538-686AC03D8C65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ounded Rectangle 4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E7D5E-7E7E-487B-A0A7-7952D316FB29}" type="datetime1">
              <a:rPr lang="en-US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12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5E39EB4-ABE0-4E8D-BEC3-1674674CD2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862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4FB08-8739-42D2-A625-32B12487C47C}" type="datetime1">
              <a:rPr lang="en-US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9ADAA-AED3-4EAA-9B5A-EC15E9C1FF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64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E126A-7657-4623-8C25-293B2D82D9F8}" type="datetime1">
              <a:rPr lang="en-US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FF0FF-6B55-4757-89E0-679217981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691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9CC1036C-6C37-4EAD-A19F-B3FE1EC3D35D}" type="datetime1">
              <a:rPr lang="en-US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521AD4C-101E-4B88-B816-E88ECF2515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48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B69E4-524D-482D-AB44-E2D2F0FD42A3}" type="datetime1">
              <a:rPr lang="en-US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5D80DA35-09D5-46D6-B7F9-2F910F668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2782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76E27-8B53-49D5-B6F7-F1293AD3B41A}" type="datetime1">
              <a:rPr lang="en-US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9F84D-56DA-41C7-9E4F-3076740207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200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4E056-E344-49BC-AD82-6E22D180EE44}" type="datetime1">
              <a:rPr lang="en-US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1FA7C76B-1948-488D-A53D-CFC14DB953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727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55D55-8F61-497C-A3B4-1D76102D1CA8}" type="datetime1">
              <a:rPr lang="en-US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2DAD7-E63A-4D5E-A3B8-8D6BDCE77A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235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A35E9-96FB-4738-ADAC-2DE6DBCF3525}" type="datetime1">
              <a:rPr lang="en-US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FD40F-45D1-4C8C-91FB-7E7309FCE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69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CE4DA-249E-4597-A02C-6799AAD0F3D3}" type="datetime1">
              <a:rPr lang="en-US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75383-DF7F-4765-8098-D941AC51A7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61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3F02B-1B79-4888-923E-58D88A9C0BDA}" type="datetime1">
              <a:rPr lang="en-US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DE19B-298F-4279-8C3E-477FE559AB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48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0E4E0-73B4-423B-A0E0-5A6E656365B0}" type="datetime1">
              <a:rPr lang="en-US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E9DE1-816C-44B9-94BC-46CC8B2278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074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FFF01-9A3A-4F71-A0AA-F30D58A72AF6}" type="datetime1">
              <a:rPr lang="en-US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D9719-3A05-4731-8B2F-41FD58FAB4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0240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994C4-FBDB-467F-B5ED-6F700926B98B}" type="datetime1">
              <a:rPr lang="en-US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21C7DB-173C-43DF-B122-BA5FAE19B9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072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F1809-236F-48D7-9679-7A560DDDB2C7}" type="datetime1">
              <a:rPr lang="en-US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8C9DA-D579-4D6E-9171-AC6CC9838E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2605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D27AF-6F17-463C-A8EB-46CDEC74C406}" type="datetime1">
              <a:rPr lang="en-US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52A96-13A2-4B75-872B-EA8E7DE6D1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414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C7750-3B7D-4322-BEC3-4709140F198E}" type="datetime1">
              <a:rPr lang="en-US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1F293-3E48-49CA-93E2-6D2087989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900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747BC-A55A-425A-A4D6-54787CAD0ED8}" type="datetime1">
              <a:rPr lang="en-US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194E8-BA2C-41DE-9E96-949EA14052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654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81097-1AEF-4C73-AF89-887C4005E21F}" type="datetime1">
              <a:rPr lang="en-US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4D23E-42DF-4F4B-BF0F-CB4D2528DC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521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B0EF3-DB47-41FB-90D2-6D9D87356C57}" type="datetime1">
              <a:rPr lang="en-US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EA693-8B68-452C-AC6D-E0A471D503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951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4DECD-7357-4D60-A51F-72936DCBF16A}" type="datetime1">
              <a:rPr lang="en-US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17129-9FD7-4ED3-B9D5-DC6020D052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392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CABA8-F857-45C9-A004-5721A1EC55DB}" type="datetime1">
              <a:rPr lang="en-US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3D0A2-9C77-41F1-BDE1-91D881B7E9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48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ounded Rectangle 4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25D34-9068-47EE-AE09-4951840C1452}" type="datetime1">
              <a:rPr lang="en-US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D008AE-790E-481D-8E0B-79EA0F1343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821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E42B9-0507-4BD5-B4C4-7DBA2FB7F840}" type="datetime1">
              <a:rPr lang="en-US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5E14A-07EF-4C3F-BF3D-4AB1277AFA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647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B8062-138D-4FCD-BABC-6BBCC9E1061C}" type="datetime1">
              <a:rPr lang="en-US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4EA81-CDEB-4C10-884C-3C6FA559F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548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1784C-889C-44CA-A9BE-21E5EAC97476}" type="datetime1">
              <a:rPr lang="en-US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9B89A-469F-40E6-B0E7-AEB6FBE049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71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386EC-6522-47F1-87FB-AE92715CDCD4}" type="datetime1">
              <a:rPr lang="en-US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D626E-BC7D-432D-A68D-1FB9774C59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6261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555D2-1D83-407F-BF23-D2CE4D6619A9}" type="datetime1">
              <a:rPr lang="en-US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95657-E986-4C6C-A2DE-977CEF2D83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3424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5" name="Rounded Rectangle 10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11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12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14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27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anchor="ctr" anchorCtr="0"/>
          <a:lstStyle>
            <a:lvl1pPr algn="r" eaLnBrk="1" hangingPunct="1">
              <a:defRPr sz="14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fld id="{97E17B16-1606-4438-8CA2-45CF1D9F9FCC}" type="datetime1">
              <a:rPr lang="en-US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12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46050" y="6210300"/>
            <a:ext cx="457200" cy="457200"/>
          </a:xfrm>
        </p:spPr>
        <p:txBody>
          <a:bodyPr vert="horz" wrap="none" lIns="0" tIns="0" rIns="0" bIns="0" numCol="1" anchor="ctr" anchorCtr="1" compatLnSpc="1">
            <a:prstTxWarp prst="textNoShape">
              <a:avLst/>
            </a:prstTxWarp>
            <a:noAutofit/>
          </a:bodyPr>
          <a:lstStyle>
            <a:lvl1pPr algn="ctr" eaLnBrk="1" hangingPunct="1">
              <a:defRPr sz="1400" smtClean="0">
                <a:solidFill>
                  <a:srgbClr val="FFFFFF"/>
                </a:solidFill>
                <a:latin typeface="Franklin Gothic Book" panose="020B0503020102020204" pitchFamily="34" charset="0"/>
              </a:defRPr>
            </a:lvl1pPr>
          </a:lstStyle>
          <a:p>
            <a:pPr>
              <a:defRPr/>
            </a:pPr>
            <a:fld id="{0EA2DA7F-D3EB-43A3-9C81-8BC7AF889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17009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5" name="Rounded Rectangle 10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11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12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14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anchor="ctr" anchorCtr="0"/>
          <a:lstStyle>
            <a:lvl1pPr algn="r" eaLnBrk="1" hangingPunct="1">
              <a:defRPr sz="14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fld id="{25892E8A-6CBF-49E7-9801-B57093BDADA5}" type="datetime1">
              <a:rPr lang="en-US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none" lIns="0" tIns="0" rIns="0" bIns="0" numCol="1" anchor="ctr" anchorCtr="1" compatLnSpc="1">
            <a:prstTxWarp prst="textNoShape">
              <a:avLst/>
            </a:prstTxWarp>
            <a:noAutofit/>
          </a:bodyPr>
          <a:lstStyle>
            <a:lvl1pPr algn="ctr" eaLnBrk="1" hangingPunct="1">
              <a:defRPr sz="1400" smtClean="0">
                <a:solidFill>
                  <a:srgbClr val="FFFFFF"/>
                </a:solidFill>
                <a:latin typeface="Franklin Gothic Book" panose="020B0503020102020204" pitchFamily="34" charset="0"/>
              </a:defRPr>
            </a:lvl1pPr>
          </a:lstStyle>
          <a:p>
            <a:pPr>
              <a:defRPr/>
            </a:pPr>
            <a:fld id="{D8ECDFE7-647B-4B46-BE77-39EF2542F0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74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6" name="Rounded Rectangle 7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8" name="Rounded Rectangle 10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anchor="ctr" anchorCtr="0"/>
          <a:lstStyle>
            <a:lvl1pPr algn="r" eaLnBrk="1" hangingPunct="1">
              <a:defRPr sz="14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fld id="{7E5BA803-350C-401F-8358-2A4B76299E43}" type="datetime1">
              <a:rPr lang="en-US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050" y="6210300"/>
            <a:ext cx="457200" cy="457200"/>
          </a:xfrm>
        </p:spPr>
        <p:txBody>
          <a:bodyPr vert="horz" wrap="none" lIns="0" tIns="0" rIns="0" bIns="0" numCol="1" anchor="ctr" anchorCtr="1" compatLnSpc="1">
            <a:prstTxWarp prst="textNoShape">
              <a:avLst/>
            </a:prstTxWarp>
            <a:noAutofit/>
          </a:bodyPr>
          <a:lstStyle>
            <a:lvl1pPr algn="ctr" eaLnBrk="1" hangingPunct="1">
              <a:defRPr sz="1400" smtClean="0">
                <a:solidFill>
                  <a:srgbClr val="FFFFFF"/>
                </a:solidFill>
                <a:latin typeface="Franklin Gothic Book" panose="020B0503020102020204" pitchFamily="34" charset="0"/>
              </a:defRPr>
            </a:lvl1pPr>
          </a:lstStyle>
          <a:p>
            <a:pPr>
              <a:defRPr/>
            </a:pPr>
            <a:fld id="{95895700-F3A5-4E4F-BAE9-72C1FBC59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073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hangingPunct="1">
              <a:defRPr sz="14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fld id="{FF2B4198-9B1E-4783-8E5D-25B74B221472}" type="datetime1">
              <a:rPr lang="en-US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vert="horz" wrap="none" lIns="0" tIns="0" rIns="0" bIns="0" numCol="1" anchor="ctr" anchorCtr="1" compatLnSpc="1">
            <a:prstTxWarp prst="textNoShape">
              <a:avLst/>
            </a:prstTxWarp>
            <a:noAutofit/>
          </a:bodyPr>
          <a:lstStyle>
            <a:lvl1pPr algn="ctr" eaLnBrk="1" hangingPunct="1">
              <a:defRPr sz="1400" smtClean="0">
                <a:solidFill>
                  <a:srgbClr val="FFFFFF"/>
                </a:solidFill>
                <a:latin typeface="Franklin Gothic Book" panose="020B0503020102020204" pitchFamily="34" charset="0"/>
              </a:defRPr>
            </a:lvl1pPr>
          </a:lstStyle>
          <a:p>
            <a:pPr>
              <a:defRPr/>
            </a:pPr>
            <a:fld id="{C960634E-40D6-4B81-B610-C3D3D00EAA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7307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6" name="Rounded Rectangle 7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9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10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Rectangle 11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anchor="ctr" anchorCtr="0"/>
          <a:lstStyle>
            <a:lvl1pPr algn="r" eaLnBrk="1" hangingPunct="1">
              <a:defRPr sz="14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fld id="{076CE00D-873E-455A-A4FC-15DC6ECF5253}" type="datetime1">
              <a:rPr lang="en-US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none" lIns="0" tIns="0" rIns="0" bIns="0" numCol="1" anchor="ctr" anchorCtr="1" compatLnSpc="1">
            <a:prstTxWarp prst="textNoShape">
              <a:avLst/>
            </a:prstTxWarp>
            <a:noAutofit/>
          </a:bodyPr>
          <a:lstStyle>
            <a:lvl1pPr algn="ctr" eaLnBrk="1" hangingPunct="1">
              <a:defRPr sz="1400" smtClean="0">
                <a:solidFill>
                  <a:srgbClr val="FFFFFF"/>
                </a:solidFill>
                <a:latin typeface="Franklin Gothic Book" panose="020B0503020102020204" pitchFamily="34" charset="0"/>
              </a:defRPr>
            </a:lvl1pPr>
          </a:lstStyle>
          <a:p>
            <a:pPr>
              <a:defRPr/>
            </a:pPr>
            <a:fld id="{647305E6-404A-4804-862F-AEFA6F796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25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5D3B8-C5C1-4572-B97A-2CAA7143C37B}" type="datetime1">
              <a:rPr lang="en-US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8CEA2-1624-422C-8944-FC42B00393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97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68FB1-BB61-4849-ADCA-93B020BCA878}" type="datetime1">
              <a:rPr lang="en-US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7EBB5-D28A-4D00-B0F4-6A56EF125E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67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36CB8-0C91-416F-BC5D-19F44CA04ABD}" type="datetime1">
              <a:rPr lang="en-US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D45D6-CC15-4A36-B6B0-4B02B8EF89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52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A054D-26CF-481D-8DD5-08A2D9205EFE}" type="datetime1">
              <a:rPr lang="en-US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B7692-CAA2-4A59-AA2B-929DF96830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58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6" name="Rounded Rectangle 5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C5839-6CAC-4E95-B290-58875CA52221}" type="datetime1">
              <a:rPr lang="en-US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DC96EE-C366-40C1-B0E1-9D5A271666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87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14469-6B91-4DBE-BDF4-171AFE314C92}" type="datetime1">
              <a:rPr lang="en-US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8DA94A1-502F-4B45-BCDB-CDD952250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62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8" name="Title Placeholder 21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D5346363-86AB-4C2A-BF30-9CDDC1CB16CF}" type="datetime1">
              <a:rPr lang="en-US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vert="horz" wrap="none" lIns="0" tIns="0" rIns="0" bIns="0" numCol="1" anchor="ctr" anchorCtr="1" compatLnSpc="1">
            <a:prstTxWarp prst="textNoShape">
              <a:avLst/>
            </a:prstTxWarp>
            <a:noAutofit/>
          </a:bodyPr>
          <a:lstStyle>
            <a:lvl1pPr algn="ctr" eaLnBrk="1" hangingPunct="1">
              <a:defRPr sz="14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0ECABAD-759B-4623-A280-1F88454C98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8" r:id="rId1"/>
    <p:sldLayoutId id="2147484652" r:id="rId2"/>
    <p:sldLayoutId id="2147484679" r:id="rId3"/>
    <p:sldLayoutId id="2147484653" r:id="rId4"/>
    <p:sldLayoutId id="2147484654" r:id="rId5"/>
    <p:sldLayoutId id="2147484655" r:id="rId6"/>
    <p:sldLayoutId id="2147484656" r:id="rId7"/>
    <p:sldLayoutId id="2147484680" r:id="rId8"/>
    <p:sldLayoutId id="2147484681" r:id="rId9"/>
    <p:sldLayoutId id="2147484657" r:id="rId10"/>
    <p:sldLayoutId id="2147484658" r:id="rId11"/>
    <p:sldLayoutId id="2147484682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052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47C8178-F425-4B25-85DD-30060D11516C}" type="datetime1">
              <a:rPr lang="en-US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45C75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045C75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BC7B662-BCA5-47CF-9B94-F003BA7984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057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3" r:id="rId1"/>
    <p:sldLayoutId id="2147484659" r:id="rId2"/>
    <p:sldLayoutId id="2147484684" r:id="rId3"/>
    <p:sldLayoutId id="2147484660" r:id="rId4"/>
    <p:sldLayoutId id="2147484661" r:id="rId5"/>
    <p:sldLayoutId id="2147484662" r:id="rId6"/>
    <p:sldLayoutId id="2147484663" r:id="rId7"/>
    <p:sldLayoutId id="2147484664" r:id="rId8"/>
    <p:sldLayoutId id="2147484685" r:id="rId9"/>
    <p:sldLayoutId id="2147484665" r:id="rId10"/>
    <p:sldLayoutId id="214748466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7B858D-D024-44CA-87D9-0BC9534ECAB5}" type="datetime1">
              <a:rPr lang="en-US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5E19D54-6D1A-4DF6-8960-6EB275D89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7" r:id="rId1"/>
    <p:sldLayoutId id="2147484668" r:id="rId2"/>
    <p:sldLayoutId id="2147484669" r:id="rId3"/>
    <p:sldLayoutId id="2147484670" r:id="rId4"/>
    <p:sldLayoutId id="2147484671" r:id="rId5"/>
    <p:sldLayoutId id="2147484672" r:id="rId6"/>
    <p:sldLayoutId id="2147484673" r:id="rId7"/>
    <p:sldLayoutId id="2147484674" r:id="rId8"/>
    <p:sldLayoutId id="2147484675" r:id="rId9"/>
    <p:sldLayoutId id="2147484676" r:id="rId10"/>
    <p:sldLayoutId id="214748467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21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6" r:id="rId1"/>
    <p:sldLayoutId id="2147484687" r:id="rId2"/>
    <p:sldLayoutId id="2147484688" r:id="rId3"/>
    <p:sldLayoutId id="2147484689" r:id="rId4"/>
    <p:sldLayoutId id="2147484690" r:id="rId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22"/>
          <p:cNvSpPr>
            <a:spLocks noGrp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6107B6B-7445-4E1C-8797-A4BBC13CDD50}" type="slidenum">
              <a:rPr lang="en-US" altLang="en-US">
                <a:solidFill>
                  <a:srgbClr val="FFFFFF"/>
                </a:solidFill>
              </a:rPr>
              <a:pPr/>
              <a:t>1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743200" y="838200"/>
            <a:ext cx="5257800" cy="2514600"/>
          </a:xfrm>
          <a:custGeom>
            <a:avLst/>
            <a:gdLst>
              <a:gd name="connsiteX0" fmla="*/ 0 w 5029199"/>
              <a:gd name="connsiteY0" fmla="*/ 348539 h 2091192"/>
              <a:gd name="connsiteX1" fmla="*/ 102085 w 5029199"/>
              <a:gd name="connsiteY1" fmla="*/ 102085 h 2091192"/>
              <a:gd name="connsiteX2" fmla="*/ 348540 w 5029199"/>
              <a:gd name="connsiteY2" fmla="*/ 1 h 2091192"/>
              <a:gd name="connsiteX3" fmla="*/ 4680660 w 5029199"/>
              <a:gd name="connsiteY3" fmla="*/ 0 h 2091192"/>
              <a:gd name="connsiteX4" fmla="*/ 4927114 w 5029199"/>
              <a:gd name="connsiteY4" fmla="*/ 102085 h 2091192"/>
              <a:gd name="connsiteX5" fmla="*/ 5029198 w 5029199"/>
              <a:gd name="connsiteY5" fmla="*/ 348540 h 2091192"/>
              <a:gd name="connsiteX6" fmla="*/ 5029199 w 5029199"/>
              <a:gd name="connsiteY6" fmla="*/ 1742653 h 2091192"/>
              <a:gd name="connsiteX7" fmla="*/ 4927114 w 5029199"/>
              <a:gd name="connsiteY7" fmla="*/ 1989107 h 2091192"/>
              <a:gd name="connsiteX8" fmla="*/ 4680660 w 5029199"/>
              <a:gd name="connsiteY8" fmla="*/ 2091192 h 2091192"/>
              <a:gd name="connsiteX9" fmla="*/ 348539 w 5029199"/>
              <a:gd name="connsiteY9" fmla="*/ 2091192 h 2091192"/>
              <a:gd name="connsiteX10" fmla="*/ 102085 w 5029199"/>
              <a:gd name="connsiteY10" fmla="*/ 1989107 h 2091192"/>
              <a:gd name="connsiteX11" fmla="*/ 1 w 5029199"/>
              <a:gd name="connsiteY11" fmla="*/ 1742653 h 2091192"/>
              <a:gd name="connsiteX12" fmla="*/ 0 w 5029199"/>
              <a:gd name="connsiteY12" fmla="*/ 348539 h 2091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29199" h="2091192">
                <a:moveTo>
                  <a:pt x="0" y="348539"/>
                </a:moveTo>
                <a:cubicBezTo>
                  <a:pt x="0" y="256101"/>
                  <a:pt x="36721" y="167448"/>
                  <a:pt x="102085" y="102085"/>
                </a:cubicBezTo>
                <a:cubicBezTo>
                  <a:pt x="167449" y="36721"/>
                  <a:pt x="256101" y="0"/>
                  <a:pt x="348540" y="1"/>
                </a:cubicBezTo>
                <a:lnTo>
                  <a:pt x="4680660" y="0"/>
                </a:lnTo>
                <a:cubicBezTo>
                  <a:pt x="4773098" y="0"/>
                  <a:pt x="4861751" y="36721"/>
                  <a:pt x="4927114" y="102085"/>
                </a:cubicBezTo>
                <a:cubicBezTo>
                  <a:pt x="4992478" y="167449"/>
                  <a:pt x="5029199" y="256101"/>
                  <a:pt x="5029198" y="348540"/>
                </a:cubicBezTo>
                <a:cubicBezTo>
                  <a:pt x="5029198" y="813244"/>
                  <a:pt x="5029199" y="1277949"/>
                  <a:pt x="5029199" y="1742653"/>
                </a:cubicBezTo>
                <a:cubicBezTo>
                  <a:pt x="5029199" y="1835091"/>
                  <a:pt x="4992478" y="1923744"/>
                  <a:pt x="4927114" y="1989107"/>
                </a:cubicBezTo>
                <a:cubicBezTo>
                  <a:pt x="4861750" y="2054471"/>
                  <a:pt x="4773098" y="2091192"/>
                  <a:pt x="4680660" y="2091192"/>
                </a:cubicBezTo>
                <a:lnTo>
                  <a:pt x="348539" y="2091192"/>
                </a:lnTo>
                <a:cubicBezTo>
                  <a:pt x="256101" y="2091192"/>
                  <a:pt x="167448" y="2054471"/>
                  <a:pt x="102085" y="1989107"/>
                </a:cubicBezTo>
                <a:cubicBezTo>
                  <a:pt x="36721" y="1923743"/>
                  <a:pt x="0" y="1835091"/>
                  <a:pt x="1" y="1742653"/>
                </a:cubicBezTo>
                <a:cubicBezTo>
                  <a:pt x="1" y="1277948"/>
                  <a:pt x="0" y="813244"/>
                  <a:pt x="0" y="348539"/>
                </a:cubicBez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20194" tIns="220194" rIns="220194" bIns="220194" spcCol="1270" anchor="ctr"/>
          <a:lstStyle/>
          <a:p>
            <a:pPr algn="ctr" defTabSz="137795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200">
                <a:solidFill>
                  <a:schemeClr val="bg1"/>
                </a:solidFill>
              </a:rPr>
              <a:t>Mỗi một loài sinh vật </a:t>
            </a:r>
          </a:p>
          <a:p>
            <a:pPr algn="ctr" defTabSz="137795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200">
                <a:solidFill>
                  <a:schemeClr val="bg1"/>
                </a:solidFill>
              </a:rPr>
              <a:t>chỉ có một quần thể mà thôi </a:t>
            </a:r>
          </a:p>
          <a:p>
            <a:pPr algn="ctr" defTabSz="137795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200">
                <a:solidFill>
                  <a:schemeClr val="bg1"/>
                </a:solidFill>
              </a:rPr>
              <a:t>hay có nhiều quần thể?</a:t>
            </a:r>
          </a:p>
        </p:txBody>
      </p:sp>
      <p:sp>
        <p:nvSpPr>
          <p:cNvPr id="19460" name="Oval 4"/>
          <p:cNvSpPr>
            <a:spLocks noChangeArrowheads="1"/>
          </p:cNvSpPr>
          <p:nvPr/>
        </p:nvSpPr>
        <p:spPr bwMode="auto">
          <a:xfrm>
            <a:off x="228600" y="1600200"/>
            <a:ext cx="1676400" cy="259080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EEF96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500">
                <a:solidFill>
                  <a:srgbClr val="0000FF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9" name="Freeform 8"/>
          <p:cNvSpPr/>
          <p:nvPr/>
        </p:nvSpPr>
        <p:spPr>
          <a:xfrm>
            <a:off x="2743200" y="3352800"/>
            <a:ext cx="5257800" cy="2667000"/>
          </a:xfrm>
          <a:custGeom>
            <a:avLst/>
            <a:gdLst>
              <a:gd name="connsiteX0" fmla="*/ 0 w 5029199"/>
              <a:gd name="connsiteY0" fmla="*/ 348539 h 2091192"/>
              <a:gd name="connsiteX1" fmla="*/ 102085 w 5029199"/>
              <a:gd name="connsiteY1" fmla="*/ 102085 h 2091192"/>
              <a:gd name="connsiteX2" fmla="*/ 348540 w 5029199"/>
              <a:gd name="connsiteY2" fmla="*/ 1 h 2091192"/>
              <a:gd name="connsiteX3" fmla="*/ 4680660 w 5029199"/>
              <a:gd name="connsiteY3" fmla="*/ 0 h 2091192"/>
              <a:gd name="connsiteX4" fmla="*/ 4927114 w 5029199"/>
              <a:gd name="connsiteY4" fmla="*/ 102085 h 2091192"/>
              <a:gd name="connsiteX5" fmla="*/ 5029198 w 5029199"/>
              <a:gd name="connsiteY5" fmla="*/ 348540 h 2091192"/>
              <a:gd name="connsiteX6" fmla="*/ 5029199 w 5029199"/>
              <a:gd name="connsiteY6" fmla="*/ 1742653 h 2091192"/>
              <a:gd name="connsiteX7" fmla="*/ 4927114 w 5029199"/>
              <a:gd name="connsiteY7" fmla="*/ 1989107 h 2091192"/>
              <a:gd name="connsiteX8" fmla="*/ 4680660 w 5029199"/>
              <a:gd name="connsiteY8" fmla="*/ 2091192 h 2091192"/>
              <a:gd name="connsiteX9" fmla="*/ 348539 w 5029199"/>
              <a:gd name="connsiteY9" fmla="*/ 2091192 h 2091192"/>
              <a:gd name="connsiteX10" fmla="*/ 102085 w 5029199"/>
              <a:gd name="connsiteY10" fmla="*/ 1989107 h 2091192"/>
              <a:gd name="connsiteX11" fmla="*/ 1 w 5029199"/>
              <a:gd name="connsiteY11" fmla="*/ 1742653 h 2091192"/>
              <a:gd name="connsiteX12" fmla="*/ 0 w 5029199"/>
              <a:gd name="connsiteY12" fmla="*/ 348539 h 2091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29199" h="2091192">
                <a:moveTo>
                  <a:pt x="0" y="348539"/>
                </a:moveTo>
                <a:cubicBezTo>
                  <a:pt x="0" y="256101"/>
                  <a:pt x="36721" y="167448"/>
                  <a:pt x="102085" y="102085"/>
                </a:cubicBezTo>
                <a:cubicBezTo>
                  <a:pt x="167449" y="36721"/>
                  <a:pt x="256101" y="0"/>
                  <a:pt x="348540" y="1"/>
                </a:cubicBezTo>
                <a:lnTo>
                  <a:pt x="4680660" y="0"/>
                </a:lnTo>
                <a:cubicBezTo>
                  <a:pt x="4773098" y="0"/>
                  <a:pt x="4861751" y="36721"/>
                  <a:pt x="4927114" y="102085"/>
                </a:cubicBezTo>
                <a:cubicBezTo>
                  <a:pt x="4992478" y="167449"/>
                  <a:pt x="5029199" y="256101"/>
                  <a:pt x="5029198" y="348540"/>
                </a:cubicBezTo>
                <a:cubicBezTo>
                  <a:pt x="5029198" y="813244"/>
                  <a:pt x="5029199" y="1277949"/>
                  <a:pt x="5029199" y="1742653"/>
                </a:cubicBezTo>
                <a:cubicBezTo>
                  <a:pt x="5029199" y="1835091"/>
                  <a:pt x="4992478" y="1923744"/>
                  <a:pt x="4927114" y="1989107"/>
                </a:cubicBezTo>
                <a:cubicBezTo>
                  <a:pt x="4861750" y="2054471"/>
                  <a:pt x="4773098" y="2091192"/>
                  <a:pt x="4680660" y="2091192"/>
                </a:cubicBezTo>
                <a:lnTo>
                  <a:pt x="348539" y="2091192"/>
                </a:lnTo>
                <a:cubicBezTo>
                  <a:pt x="256101" y="2091192"/>
                  <a:pt x="167448" y="2054471"/>
                  <a:pt x="102085" y="1989107"/>
                </a:cubicBezTo>
                <a:cubicBezTo>
                  <a:pt x="36721" y="1923743"/>
                  <a:pt x="0" y="1835091"/>
                  <a:pt x="1" y="1742653"/>
                </a:cubicBezTo>
                <a:cubicBezTo>
                  <a:pt x="1" y="1277948"/>
                  <a:pt x="0" y="813244"/>
                  <a:pt x="0" y="348539"/>
                </a:cubicBezTo>
                <a:close/>
              </a:path>
            </a:pathLst>
          </a:custGeom>
          <a:solidFill>
            <a:srgbClr val="C0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20194" tIns="220194" rIns="220194" bIns="220194" spcCol="1270" anchor="ctr"/>
          <a:lstStyle/>
          <a:p>
            <a:pPr algn="ctr" defTabSz="137795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200" dirty="0" err="1">
                <a:solidFill>
                  <a:schemeClr val="bg1"/>
                </a:solidFill>
              </a:rPr>
              <a:t>Các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quần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thể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thuộc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một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loài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có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sự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khác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nhau</a:t>
            </a:r>
            <a:r>
              <a:rPr lang="en-US" sz="3200" dirty="0">
                <a:solidFill>
                  <a:schemeClr val="bg1"/>
                </a:solidFill>
              </a:rPr>
              <a:t> hay </a:t>
            </a:r>
            <a:r>
              <a:rPr lang="en-US" sz="3200" dirty="0" err="1">
                <a:solidFill>
                  <a:schemeClr val="bg1"/>
                </a:solidFill>
              </a:rPr>
              <a:t>không</a:t>
            </a:r>
            <a:r>
              <a:rPr lang="en-US" sz="3200" dirty="0">
                <a:solidFill>
                  <a:schemeClr val="bg1"/>
                </a:solidFill>
              </a:rPr>
              <a:t>? </a:t>
            </a:r>
          </a:p>
          <a:p>
            <a:pPr algn="ctr" defTabSz="137795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200" dirty="0" err="1">
                <a:solidFill>
                  <a:schemeClr val="bg1"/>
                </a:solidFill>
              </a:rPr>
              <a:t>Mỗi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quần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thể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có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những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đặc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điểm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đặc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trưng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nào</a:t>
            </a:r>
            <a:r>
              <a:rPr lang="en-US" sz="3200" dirty="0">
                <a:solidFill>
                  <a:schemeClr val="bg1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EC40C08-6C19-4279-9089-C052576A76EE}" type="slidenum">
              <a:rPr lang="en-US" altLang="en-US">
                <a:solidFill>
                  <a:srgbClr val="045C75"/>
                </a:solidFill>
                <a:latin typeface="Times New Roman" panose="02020603050405020304" pitchFamily="18" charset="0"/>
              </a:rPr>
              <a:pPr/>
              <a:t>10</a:t>
            </a:fld>
            <a:endParaRPr lang="en-US" altLang="en-US">
              <a:solidFill>
                <a:srgbClr val="045C75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4724400" y="4572000"/>
          <a:ext cx="4419600" cy="22860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41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smtClean="0"/>
                        <a:t>Khi nguồn sống của môi trường suy giảm, điều kiện khí hậu xấu hoặc có dịch bệnh,…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smtClean="0"/>
                        <a:t>Các cá thể non và già chết nhiều hơn các cá thể thuộc nhóm tuổi trung bình.</a:t>
                      </a:r>
                      <a:r>
                        <a:rPr lang="en-US" sz="2400" b="0" baseline="0" smtClean="0"/>
                        <a:t> Tỉ lệ tử vong cao.</a:t>
                      </a:r>
                      <a:endParaRPr lang="en-US" sz="2400" b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8681" name="Title 1"/>
          <p:cNvSpPr txBox="1">
            <a:spLocks/>
          </p:cNvSpPr>
          <p:nvPr/>
        </p:nvSpPr>
        <p:spPr bwMode="auto">
          <a:xfrm>
            <a:off x="0" y="1524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440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</a:rPr>
              <a:t>	II. NHÓM TUỔI</a:t>
            </a:r>
            <a:endParaRPr lang="en-US" altLang="en-US" sz="32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0" y="0"/>
            <a:ext cx="4572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ĐẶC TRƯNG CƠ BẢN CỦA QUẦN THỂ</a:t>
            </a:r>
            <a:endParaRPr lang="en-US">
              <a:latin typeface="Arial" charset="0"/>
            </a:endParaRPr>
          </a:p>
        </p:txBody>
      </p:sp>
      <p:pic>
        <p:nvPicPr>
          <p:cNvPr id="286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95400"/>
            <a:ext cx="59055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1066800" y="1295400"/>
            <a:ext cx="2362200" cy="266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562600" y="1219200"/>
            <a:ext cx="2362200" cy="266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48731"/>
              </p:ext>
            </p:extLst>
          </p:nvPr>
        </p:nvGraphicFramePr>
        <p:xfrm>
          <a:off x="228600" y="4572000"/>
          <a:ext cx="4267200" cy="2286000"/>
        </p:xfrm>
        <a:graphic>
          <a:graphicData uri="http://schemas.openxmlformats.org/drawingml/2006/table">
            <a:tbl>
              <a:tblPr/>
              <a:tblGrid>
                <a:gridCol w="426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860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Khi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điều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kiện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thuận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lợi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nguồn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thức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ăn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phong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phú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,…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Các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con non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lớn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lên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nhanh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chóng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tỉ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lệ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tử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vong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giảm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kích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thước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quần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thể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tăng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lên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7CC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CC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CC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7CC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3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1905000" y="3962400"/>
            <a:ext cx="5334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/>
              <a:t>Điều kiện sống của môi trường.</a:t>
            </a:r>
          </a:p>
        </p:txBody>
      </p:sp>
      <p:sp>
        <p:nvSpPr>
          <p:cNvPr id="27" name="Curved Up Arrow 26"/>
          <p:cNvSpPr/>
          <p:nvPr/>
        </p:nvSpPr>
        <p:spPr>
          <a:xfrm rot="10800000" flipV="1">
            <a:off x="2057400" y="3733800"/>
            <a:ext cx="2286000" cy="762000"/>
          </a:xfrm>
          <a:prstGeom prst="curvedUpArrow">
            <a:avLst>
              <a:gd name="adj1" fmla="val 25000"/>
              <a:gd name="adj2" fmla="val 39920"/>
              <a:gd name="adj3" fmla="val 4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Curved Up Arrow 27"/>
          <p:cNvSpPr/>
          <p:nvPr/>
        </p:nvSpPr>
        <p:spPr>
          <a:xfrm>
            <a:off x="4495800" y="3733800"/>
            <a:ext cx="2286000" cy="685800"/>
          </a:xfrm>
          <a:prstGeom prst="curvedUpArrow">
            <a:avLst>
              <a:gd name="adj1" fmla="val 25000"/>
              <a:gd name="adj2" fmla="val 50000"/>
              <a:gd name="adj3" fmla="val 525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19" grpId="0" animBg="1"/>
      <p:bldP spid="19" grpId="1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DA2854D-0653-4B57-A7C9-74B1D668469A}" type="slidenum">
              <a:rPr lang="en-US" altLang="en-US">
                <a:solidFill>
                  <a:srgbClr val="045C75"/>
                </a:solidFill>
                <a:latin typeface="Times New Roman" panose="02020603050405020304" pitchFamily="18" charset="0"/>
              </a:rPr>
              <a:pPr/>
              <a:t>11</a:t>
            </a:fld>
            <a:endParaRPr lang="en-US" altLang="en-US">
              <a:solidFill>
                <a:srgbClr val="045C75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0"/>
            <a:ext cx="4572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ĐẶC TRƯNG CƠ BẢN CỦA QUẦN THỂ</a:t>
            </a:r>
            <a:endParaRPr lang="en-US">
              <a:latin typeface="Arial" charset="0"/>
            </a:endParaRPr>
          </a:p>
        </p:txBody>
      </p:sp>
      <p:sp>
        <p:nvSpPr>
          <p:cNvPr id="29700" name="Title 1"/>
          <p:cNvSpPr txBox="1">
            <a:spLocks/>
          </p:cNvSpPr>
          <p:nvPr/>
        </p:nvSpPr>
        <p:spPr bwMode="auto">
          <a:xfrm>
            <a:off x="0" y="1524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440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</a:rPr>
              <a:t>	II. NHÓM TUỔI</a:t>
            </a:r>
            <a:endParaRPr lang="en-US" altLang="en-US" sz="32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4953000" y="685800"/>
            <a:ext cx="4191000" cy="3200400"/>
          </a:xfrm>
          <a:prstGeom prst="cloudCallout">
            <a:avLst>
              <a:gd name="adj1" fmla="val 45000"/>
              <a:gd name="adj2" fmla="val 73929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>
                <a:solidFill>
                  <a:srgbClr val="0000FF"/>
                </a:solidFill>
              </a:rPr>
              <a:t>Em có biết?</a:t>
            </a:r>
          </a:p>
          <a:p>
            <a:pPr algn="ctr" eaLnBrk="1" hangingPunct="1">
              <a:defRPr/>
            </a:pPr>
            <a:r>
              <a:rPr lang="en-US" sz="2800">
                <a:solidFill>
                  <a:srgbClr val="FF0000"/>
                </a:solidFill>
              </a:rPr>
              <a:t>Trong tự nhiện có QT nào không có độ tuổi sau sinh sản không?</a:t>
            </a:r>
          </a:p>
        </p:txBody>
      </p:sp>
      <p:pic>
        <p:nvPicPr>
          <p:cNvPr id="204802" name="Picture 2" descr="http://tuongnangtien.files.wordpress.com/2011/02/salm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3152775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990600" y="518160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1800" b="1">
                <a:latin typeface="Arial" panose="020B0604020202020204" pitchFamily="34" charset="0"/>
              </a:rPr>
              <a:t>Cá Hồi</a:t>
            </a:r>
            <a:r>
              <a:rPr lang="vi-VN" altLang="en-US" sz="1800">
                <a:latin typeface="Arial" panose="020B0604020202020204" pitchFamily="34" charset="0"/>
              </a:rPr>
              <a:t> vượt bao thác ghềnh để trở lại chốn </a:t>
            </a:r>
            <a:r>
              <a:rPr lang="en-US" altLang="en-US" sz="1800">
                <a:latin typeface="Arial" panose="020B0604020202020204" pitchFamily="34" charset="0"/>
              </a:rPr>
              <a:t>sinh sản</a:t>
            </a:r>
            <a:r>
              <a:rPr lang="vi-VN" altLang="en-US" sz="1800">
                <a:latin typeface="Arial" panose="020B0604020202020204" pitchFamily="34" charset="0"/>
              </a:rPr>
              <a:t>.</a:t>
            </a:r>
            <a:endParaRPr lang="en-US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4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FEBFD13-69D0-48B8-AC89-0D0245E36001}" type="slidenum">
              <a:rPr lang="en-US" altLang="en-US">
                <a:solidFill>
                  <a:srgbClr val="045C75"/>
                </a:solidFill>
                <a:latin typeface="Times New Roman" panose="02020603050405020304" pitchFamily="18" charset="0"/>
              </a:rPr>
              <a:pPr/>
              <a:t>12</a:t>
            </a:fld>
            <a:endParaRPr lang="en-US" altLang="en-US">
              <a:solidFill>
                <a:srgbClr val="045C75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0" y="0"/>
            <a:ext cx="4572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ĐẶC TRƯNG CƠ BẢN CỦA QUẦN THỂ</a:t>
            </a:r>
            <a:endParaRPr lang="en-US">
              <a:latin typeface="Arial" charset="0"/>
            </a:endParaRPr>
          </a:p>
        </p:txBody>
      </p:sp>
      <p:sp>
        <p:nvSpPr>
          <p:cNvPr id="30724" name="Title 1"/>
          <p:cNvSpPr txBox="1">
            <a:spLocks/>
          </p:cNvSpPr>
          <p:nvPr/>
        </p:nvSpPr>
        <p:spPr bwMode="auto">
          <a:xfrm>
            <a:off x="0" y="1524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</a:rPr>
              <a:t>	II. NHÓM TUỔI</a:t>
            </a:r>
            <a:endParaRPr lang="en-US" altLang="en-US" sz="32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1" name="Vertical Scroll 10"/>
          <p:cNvSpPr/>
          <p:nvPr/>
        </p:nvSpPr>
        <p:spPr>
          <a:xfrm>
            <a:off x="0" y="3505200"/>
            <a:ext cx="1828800" cy="312420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/>
              <a:t>Nhiều mẻ lưới đều có tỉ lệ cá lớn chiếm ưu thế, cá bé rất ít</a:t>
            </a:r>
          </a:p>
        </p:txBody>
      </p:sp>
      <p:sp>
        <p:nvSpPr>
          <p:cNvPr id="12" name="Vertical Scroll 11"/>
          <p:cNvSpPr/>
          <p:nvPr/>
        </p:nvSpPr>
        <p:spPr>
          <a:xfrm>
            <a:off x="2438400" y="3505200"/>
            <a:ext cx="1828800" cy="312420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/>
              <a:t>Chưa khai thác hết tiềm năng cho phép</a:t>
            </a:r>
          </a:p>
        </p:txBody>
      </p:sp>
      <p:sp>
        <p:nvSpPr>
          <p:cNvPr id="13" name="Vertical Scroll 12"/>
          <p:cNvSpPr/>
          <p:nvPr/>
        </p:nvSpPr>
        <p:spPr>
          <a:xfrm>
            <a:off x="4876800" y="3505200"/>
            <a:ext cx="1828800" cy="3124200"/>
          </a:xfrm>
          <a:prstGeom prst="vertic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/>
              <a:t>Nhiều mẻ lưới chủ yếu chỉ có cá con, cá lớn rất ít </a:t>
            </a:r>
          </a:p>
        </p:txBody>
      </p:sp>
      <p:sp>
        <p:nvSpPr>
          <p:cNvPr id="14" name="Vertical Scroll 13"/>
          <p:cNvSpPr/>
          <p:nvPr/>
        </p:nvSpPr>
        <p:spPr>
          <a:xfrm>
            <a:off x="7315200" y="3505200"/>
            <a:ext cx="1828800" cy="3124200"/>
          </a:xfrm>
          <a:prstGeom prst="vertic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/>
              <a:t>Tình trạng khai thác quá mức.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696200" cy="2438400"/>
          </a:xfrm>
        </p:spPr>
        <p:txBody>
          <a:bodyPr/>
          <a:lstStyle/>
          <a:p>
            <a:pPr>
              <a:buFont typeface="Wingdings 2" panose="05020102010507070707" pitchFamily="18" charset="2"/>
              <a:buNone/>
              <a:defRPr/>
            </a:pPr>
            <a:r>
              <a:rPr lang="nl-NL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Ý nghĩa của việc nghiên cứu nhóm tuổi: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800" smtClean="0"/>
              <a:t>Bảo vệ và khai thác tài nguyên sinh vật có hiệu quả hơn.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mtClean="0"/>
              <a:t>Ví dụ, khi đánh cá:</a:t>
            </a:r>
            <a:endParaRPr lang="en-US" smtClean="0">
              <a:solidFill>
                <a:srgbClr val="FF0066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1600200" y="4572000"/>
            <a:ext cx="1066800" cy="8382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6477000" y="4572000"/>
            <a:ext cx="1066800" cy="8382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3C3740A-736A-46E1-8F2D-375F51191F33}" type="slidenum">
              <a:rPr lang="en-US" altLang="en-US">
                <a:solidFill>
                  <a:srgbClr val="898989"/>
                </a:solidFill>
              </a:rPr>
              <a:pPr/>
              <a:t>13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31747" name="Title 1"/>
          <p:cNvSpPr>
            <a:spLocks noGrp="1"/>
          </p:cNvSpPr>
          <p:nvPr>
            <p:ph type="title"/>
          </p:nvPr>
        </p:nvSpPr>
        <p:spPr>
          <a:xfrm>
            <a:off x="990600" y="2209800"/>
            <a:ext cx="7315200" cy="1905000"/>
          </a:xfrm>
          <a:solidFill>
            <a:srgbClr val="FFC000"/>
          </a:solidFill>
        </p:spPr>
        <p:txBody>
          <a:bodyPr/>
          <a:lstStyle/>
          <a:p>
            <a:r>
              <a:rPr lang="en-US" altLang="en-US" b="1" smtClean="0">
                <a:solidFill>
                  <a:srgbClr val="FF3300"/>
                </a:solidFill>
                <a:latin typeface="Times New Roman" panose="02020603050405020304" pitchFamily="18" charset="0"/>
              </a:rPr>
              <a:t>III. SỰ PHÂN BỐ CÁ THỂ CỦA QUẦN THỂ</a:t>
            </a:r>
            <a:endParaRPr lang="en-US" altLang="en-US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DE36D96-E9D9-4EBD-B500-3624DD7FFAA8}" type="slidenum">
              <a:rPr lang="en-US" altLang="en-US">
                <a:solidFill>
                  <a:srgbClr val="045C75"/>
                </a:solidFill>
                <a:latin typeface="Times New Roman" panose="02020603050405020304" pitchFamily="18" charset="0"/>
              </a:rPr>
              <a:pPr/>
              <a:t>14</a:t>
            </a:fld>
            <a:endParaRPr lang="en-US" altLang="en-US">
              <a:solidFill>
                <a:srgbClr val="045C75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0" y="5486400"/>
            <a:ext cx="9144000" cy="762000"/>
          </a:xfrm>
        </p:spPr>
        <p:txBody>
          <a:bodyPr/>
          <a:lstStyle/>
          <a:p>
            <a:pPr>
              <a:buFont typeface="Wingdings 2" panose="05020102010507070707" pitchFamily="18" charset="2"/>
              <a:buNone/>
            </a:pPr>
            <a:r>
              <a:rPr lang="en-US" altLang="en-US" sz="2400" smtClean="0">
                <a:solidFill>
                  <a:srgbClr val="0000FF"/>
                </a:solidFill>
              </a:rPr>
              <a:t>    Phân bố theo nhóm	       Phân bố đồng đều        Phân bố ngẫu nhiên</a:t>
            </a:r>
          </a:p>
          <a:p>
            <a:pPr>
              <a:buFont typeface="Wingdings 2" panose="05020102010507070707" pitchFamily="18" charset="2"/>
              <a:buNone/>
            </a:pPr>
            <a:endParaRPr lang="en-US" altLang="en-US" sz="2400" smtClean="0">
              <a:solidFill>
                <a:srgbClr val="0000FF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2400" smtClean="0">
                <a:solidFill>
                  <a:srgbClr val="0000FF"/>
                </a:solidFill>
              </a:rPr>
              <a:t>	    Hổ trợ nhau	      Giảm bớt cạnh tranh    Tận dụng nguồn sống</a:t>
            </a:r>
          </a:p>
          <a:p>
            <a:endParaRPr lang="en-US" altLang="en-US" smtClean="0">
              <a:solidFill>
                <a:srgbClr val="0000FF"/>
              </a:solidFill>
            </a:endParaRPr>
          </a:p>
        </p:txBody>
      </p:sp>
      <p:sp>
        <p:nvSpPr>
          <p:cNvPr id="32772" name="Title 1"/>
          <p:cNvSpPr txBox="1">
            <a:spLocks/>
          </p:cNvSpPr>
          <p:nvPr/>
        </p:nvSpPr>
        <p:spPr bwMode="auto">
          <a:xfrm>
            <a:off x="0" y="152400"/>
            <a:ext cx="8686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440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>
                <a:solidFill>
                  <a:srgbClr val="FF3300"/>
                </a:solidFill>
              </a:rPr>
              <a:t>	III. SỰ PHÂN BỐ CÁ THỂ CỦA QUẦN THỂ</a:t>
            </a:r>
            <a:endParaRPr lang="en-US" altLang="en-US" sz="32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0"/>
            <a:ext cx="4572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ĐẶC TRƯNG CƠ BẢN CỦA QUẦN THỂ</a:t>
            </a:r>
            <a:endParaRPr lang="en-US">
              <a:latin typeface="Arial" charset="0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304800" y="1524000"/>
            <a:ext cx="8534400" cy="4800600"/>
            <a:chOff x="192" y="1055"/>
            <a:chExt cx="5280" cy="2848"/>
          </a:xfrm>
        </p:grpSpPr>
        <p:grpSp>
          <p:nvGrpSpPr>
            <p:cNvPr id="32778" name="Group 14"/>
            <p:cNvGrpSpPr>
              <a:grpSpLocks/>
            </p:cNvGrpSpPr>
            <p:nvPr/>
          </p:nvGrpSpPr>
          <p:grpSpPr bwMode="auto">
            <a:xfrm>
              <a:off x="192" y="1055"/>
              <a:ext cx="5001" cy="2337"/>
              <a:chOff x="1701" y="4982"/>
              <a:chExt cx="8534" cy="3920"/>
            </a:xfrm>
          </p:grpSpPr>
          <p:graphicFrame>
            <p:nvGraphicFramePr>
              <p:cNvPr id="32780" name="Object 21"/>
              <p:cNvGraphicFramePr>
                <a:graphicFrameLocks noChangeAspect="1"/>
              </p:cNvGraphicFramePr>
              <p:nvPr/>
            </p:nvGraphicFramePr>
            <p:xfrm>
              <a:off x="1701" y="4982"/>
              <a:ext cx="2805" cy="190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34" name="Photo Editor Photo" r:id="rId3" imgW="6609524" imgH="4486901" progId="">
                      <p:embed/>
                    </p:oleObj>
                  </mc:Choice>
                  <mc:Fallback>
                    <p:oleObj name="Photo Editor Photo" r:id="rId3" imgW="6609524" imgH="4486901" progId="">
                      <p:embed/>
                      <p:pic>
                        <p:nvPicPr>
                          <p:cNvPr id="0" name="Object 2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701" y="4982"/>
                            <a:ext cx="2805" cy="190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781" name="Object 22"/>
              <p:cNvGraphicFramePr>
                <a:graphicFrameLocks noChangeAspect="1"/>
              </p:cNvGraphicFramePr>
              <p:nvPr/>
            </p:nvGraphicFramePr>
            <p:xfrm>
              <a:off x="4693" y="4982"/>
              <a:ext cx="2618" cy="19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35" name="Photo Editor Photo" r:id="rId5" imgW="6342857" imgH="4704762" progId="">
                      <p:embed/>
                    </p:oleObj>
                  </mc:Choice>
                  <mc:Fallback>
                    <p:oleObj name="Photo Editor Photo" r:id="rId5" imgW="6342857" imgH="4704762" progId="">
                      <p:embed/>
                      <p:pic>
                        <p:nvPicPr>
                          <p:cNvPr id="0" name="Object 2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93" y="4982"/>
                            <a:ext cx="2618" cy="19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782" name="Object 23"/>
              <p:cNvGraphicFramePr>
                <a:graphicFrameLocks noChangeAspect="1"/>
              </p:cNvGraphicFramePr>
              <p:nvPr/>
            </p:nvGraphicFramePr>
            <p:xfrm>
              <a:off x="7434" y="4984"/>
              <a:ext cx="2801" cy="192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36" name="Photo Editor Photo" r:id="rId7" imgW="5811061" imgH="3772427" progId="">
                      <p:embed/>
                    </p:oleObj>
                  </mc:Choice>
                  <mc:Fallback>
                    <p:oleObj name="Photo Editor Photo" r:id="rId7" imgW="5811061" imgH="3772427" progId="">
                      <p:embed/>
                      <p:pic>
                        <p:nvPicPr>
                          <p:cNvPr id="0" name="Object 2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434" y="4984"/>
                            <a:ext cx="2801" cy="192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783" name="Object 24"/>
              <p:cNvGraphicFramePr>
                <a:graphicFrameLocks noChangeAspect="1"/>
              </p:cNvGraphicFramePr>
              <p:nvPr/>
            </p:nvGraphicFramePr>
            <p:xfrm>
              <a:off x="2103" y="7030"/>
              <a:ext cx="1872" cy="18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37" name="Photo Editor Photo" r:id="rId9" imgW="2295238" imgH="2295238" progId="">
                      <p:embed/>
                    </p:oleObj>
                  </mc:Choice>
                  <mc:Fallback>
                    <p:oleObj name="Photo Editor Photo" r:id="rId9" imgW="2295238" imgH="2295238" progId="">
                      <p:embed/>
                      <p:pic>
                        <p:nvPicPr>
                          <p:cNvPr id="0" name="Object 2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103" y="7030"/>
                            <a:ext cx="1872" cy="18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784" name="Object 25"/>
              <p:cNvGraphicFramePr>
                <a:graphicFrameLocks noChangeAspect="1"/>
              </p:cNvGraphicFramePr>
              <p:nvPr/>
            </p:nvGraphicFramePr>
            <p:xfrm>
              <a:off x="5160" y="7029"/>
              <a:ext cx="1870" cy="185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38" name="Photo Editor Photo" r:id="rId11" imgW="2314286" imgH="2295238" progId="">
                      <p:embed/>
                    </p:oleObj>
                  </mc:Choice>
                  <mc:Fallback>
                    <p:oleObj name="Photo Editor Photo" r:id="rId11" imgW="2314286" imgH="2295238" progId="">
                      <p:embed/>
                      <p:pic>
                        <p:nvPicPr>
                          <p:cNvPr id="0" name="Object 2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160" y="7029"/>
                            <a:ext cx="1870" cy="185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785" name="Object 26"/>
              <p:cNvGraphicFramePr>
                <a:graphicFrameLocks noChangeAspect="1"/>
              </p:cNvGraphicFramePr>
              <p:nvPr/>
            </p:nvGraphicFramePr>
            <p:xfrm>
              <a:off x="7967" y="7054"/>
              <a:ext cx="1765" cy="17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39" name="Photo Editor Photo" r:id="rId13" imgW="2276793" imgH="2295238" progId="">
                      <p:embed/>
                    </p:oleObj>
                  </mc:Choice>
                  <mc:Fallback>
                    <p:oleObj name="Photo Editor Photo" r:id="rId13" imgW="2276793" imgH="2295238" progId="">
                      <p:embed/>
                      <p:pic>
                        <p:nvPicPr>
                          <p:cNvPr id="0" name="Object 2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967" y="7054"/>
                            <a:ext cx="1765" cy="17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32779" name="Text Box 21"/>
            <p:cNvSpPr txBox="1">
              <a:spLocks noChangeArrowheads="1"/>
            </p:cNvSpPr>
            <p:nvPr/>
          </p:nvSpPr>
          <p:spPr bwMode="auto">
            <a:xfrm>
              <a:off x="528" y="3600"/>
              <a:ext cx="4944" cy="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vi-VN" altLang="en-US" sz="2800" b="1">
                <a:solidFill>
                  <a:srgbClr val="000066"/>
                </a:solidFill>
                <a:latin typeface=".VnTime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Down Arrow 15"/>
          <p:cNvSpPr/>
          <p:nvPr/>
        </p:nvSpPr>
        <p:spPr>
          <a:xfrm>
            <a:off x="1219200" y="5867400"/>
            <a:ext cx="228600" cy="5334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4343400" y="5867400"/>
            <a:ext cx="228600" cy="5334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7162800" y="5867400"/>
            <a:ext cx="228600" cy="5334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F722C78-AEEB-4138-898E-95980E1E5EA3}" type="slidenum">
              <a:rPr lang="en-US" altLang="en-US">
                <a:solidFill>
                  <a:srgbClr val="045C75"/>
                </a:solidFill>
                <a:latin typeface="Times New Roman" panose="02020603050405020304" pitchFamily="18" charset="0"/>
              </a:rPr>
              <a:pPr/>
              <a:t>15</a:t>
            </a:fld>
            <a:endParaRPr lang="en-US" altLang="en-US">
              <a:solidFill>
                <a:srgbClr val="045C75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3795" name="Picture 4" descr="http://vovnews.vn/Uploaded_VOV/thuyhoa/20090104/1--anh-dau-tien-ve-cao-ngh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4495800"/>
            <a:ext cx="34480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itle 1"/>
          <p:cNvSpPr txBox="1">
            <a:spLocks/>
          </p:cNvSpPr>
          <p:nvPr/>
        </p:nvSpPr>
        <p:spPr bwMode="auto">
          <a:xfrm>
            <a:off x="0" y="152400"/>
            <a:ext cx="8686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440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>
                <a:solidFill>
                  <a:srgbClr val="FF3300"/>
                </a:solidFill>
              </a:rPr>
              <a:t>	III. SỰ PHÂN BỐ CÁ THỂ CỦA QUẦN THỂ</a:t>
            </a:r>
            <a:endParaRPr lang="en-US" altLang="en-US" sz="32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0"/>
            <a:ext cx="4572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ĐẶC TRƯNG CƠ BẢN CỦA QUẦN THỂ</a:t>
            </a:r>
            <a:endParaRPr lang="en-US">
              <a:latin typeface="Arial" charset="0"/>
            </a:endParaRPr>
          </a:p>
        </p:txBody>
      </p:sp>
      <p:pic>
        <p:nvPicPr>
          <p:cNvPr id="33798" name="Picture 2" descr="http://phienbancu.tuoitre.vn/tianyon/ImageView.aspx?ThumbnailID=3123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297021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5" descr="Chim canh cut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1905000"/>
            <a:ext cx="3105150" cy="2362200"/>
          </a:xfrm>
        </p:spPr>
      </p:pic>
      <p:sp>
        <p:nvSpPr>
          <p:cNvPr id="33800" name="TextBox 6"/>
          <p:cNvSpPr txBox="1">
            <a:spLocks noChangeArrowheads="1"/>
          </p:cNvSpPr>
          <p:nvPr/>
        </p:nvSpPr>
        <p:spPr bwMode="auto">
          <a:xfrm>
            <a:off x="0" y="3657600"/>
            <a:ext cx="2971800" cy="52387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Arial" panose="020B0604020202020204" pitchFamily="34" charset="0"/>
              </a:rPr>
              <a:t>QT trâu</a:t>
            </a:r>
          </a:p>
        </p:txBody>
      </p:sp>
      <p:sp>
        <p:nvSpPr>
          <p:cNvPr id="33801" name="TextBox 7"/>
          <p:cNvSpPr txBox="1">
            <a:spLocks noChangeArrowheads="1"/>
          </p:cNvSpPr>
          <p:nvPr/>
        </p:nvSpPr>
        <p:spPr bwMode="auto">
          <a:xfrm>
            <a:off x="4953000" y="6334125"/>
            <a:ext cx="4191000" cy="519113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Arial" panose="020B0604020202020204" pitchFamily="34" charset="0"/>
              </a:rPr>
              <a:t>QT nghêu vùng triều</a:t>
            </a:r>
          </a:p>
        </p:txBody>
      </p:sp>
      <p:sp>
        <p:nvSpPr>
          <p:cNvPr id="33802" name="TextBox 8"/>
          <p:cNvSpPr txBox="1">
            <a:spLocks noChangeArrowheads="1"/>
          </p:cNvSpPr>
          <p:nvPr/>
        </p:nvSpPr>
        <p:spPr bwMode="auto">
          <a:xfrm>
            <a:off x="3048000" y="4191000"/>
            <a:ext cx="3048000" cy="52387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Arial" panose="020B0604020202020204" pitchFamily="34" charset="0"/>
              </a:rPr>
              <a:t>QT chim cánh cụt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F722C78-AEEB-4138-898E-95980E1E5EA3}" type="slidenum">
              <a:rPr lang="en-US" altLang="en-US">
                <a:solidFill>
                  <a:srgbClr val="045C75"/>
                </a:solidFill>
                <a:latin typeface="Times New Roman" panose="02020603050405020304" pitchFamily="18" charset="0"/>
              </a:rPr>
              <a:pPr/>
              <a:t>16</a:t>
            </a:fld>
            <a:endParaRPr lang="en-US" altLang="en-US">
              <a:solidFill>
                <a:srgbClr val="045C75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796" name="Title 1"/>
          <p:cNvSpPr txBox="1">
            <a:spLocks/>
          </p:cNvSpPr>
          <p:nvPr/>
        </p:nvSpPr>
        <p:spPr bwMode="auto">
          <a:xfrm>
            <a:off x="0" y="152400"/>
            <a:ext cx="8686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440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>
                <a:solidFill>
                  <a:srgbClr val="FF3300"/>
                </a:solidFill>
              </a:rPr>
              <a:t>	III. SỰ PHÂN BỐ CÁ THỂ CỦA QUẦN THỂ</a:t>
            </a:r>
            <a:endParaRPr lang="en-US" altLang="en-US" sz="32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0"/>
            <a:ext cx="4572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ĐẶC TRƯNG CƠ BẢN CỦA QUẦN THỂ</a:t>
            </a:r>
            <a:endParaRPr lang="en-US"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7371" y="1752600"/>
            <a:ext cx="8267700" cy="4013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 </a:t>
            </a:r>
            <a:r>
              <a:rPr lang="it-IT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 kiểu phân bố cá thể trong quần thể: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8001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it-IT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 bố theo nhóm</a:t>
            </a:r>
            <a:r>
              <a:rPr lang="it-IT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hỗ trợ lẫn nhau tăng hiệu quả nhóm.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8001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it-IT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 bố đồng đều</a:t>
            </a:r>
            <a:r>
              <a:rPr lang="it-IT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góp phần làm giảm mức độ cạnh tranh gay gắt giữa các cá thể.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8001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it-IT" sz="2800" b="1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 bố ngẫu nhiên</a:t>
            </a:r>
            <a:r>
              <a:rPr lang="it-IT" sz="2800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tận dụng được nguồn sống tiềm tàng trong </a:t>
            </a:r>
            <a:r>
              <a:rPr lang="it-IT" sz="2800" spc="-3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môi </a:t>
            </a:r>
            <a:r>
              <a:rPr lang="it-IT" sz="2800" spc="-3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66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5F681BF-50B8-416E-8D91-48E116E252AA}" type="slidenum">
              <a:rPr lang="en-US" altLang="en-US">
                <a:solidFill>
                  <a:srgbClr val="898989"/>
                </a:solidFill>
              </a:rPr>
              <a:pPr/>
              <a:t>17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34819" name="Title 1"/>
          <p:cNvSpPr>
            <a:spLocks noGrp="1"/>
          </p:cNvSpPr>
          <p:nvPr>
            <p:ph type="title"/>
          </p:nvPr>
        </p:nvSpPr>
        <p:spPr>
          <a:xfrm>
            <a:off x="990600" y="2209800"/>
            <a:ext cx="7315200" cy="1905000"/>
          </a:xfrm>
          <a:solidFill>
            <a:srgbClr val="FFC000"/>
          </a:solidFill>
        </p:spPr>
        <p:txBody>
          <a:bodyPr/>
          <a:lstStyle/>
          <a:p>
            <a:r>
              <a:rPr lang="en-US" alt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MẬT ĐỘ CỦA CÁ THỂ TRONG QUẦN THỂ</a:t>
            </a:r>
            <a:endParaRPr lang="en-US" altLang="en-US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A2CA12B-E9E4-4171-AC1C-B33135B60BBC}" type="slidenum">
              <a:rPr lang="en-US" altLang="en-US">
                <a:solidFill>
                  <a:srgbClr val="045C75"/>
                </a:solidFill>
                <a:latin typeface="Times New Roman" panose="02020603050405020304" pitchFamily="18" charset="0"/>
              </a:rPr>
              <a:pPr/>
              <a:t>18</a:t>
            </a:fld>
            <a:endParaRPr lang="en-US" altLang="en-US">
              <a:solidFill>
                <a:srgbClr val="045C75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43" name="Title 1"/>
          <p:cNvSpPr txBox="1">
            <a:spLocks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>
                <a:solidFill>
                  <a:srgbClr val="FF0000"/>
                </a:solidFill>
              </a:rPr>
              <a:t>IV. MẬT ĐỘ CỦA CÁ THỂ TRONG QUẦN THỂ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48200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altLang="en-US" sz="2800" b="1" dirty="0" err="1" smtClean="0"/>
              <a:t>Mật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độ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cá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thể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của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quần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thể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là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số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lượng</a:t>
            </a:r>
            <a:r>
              <a:rPr lang="en-US" altLang="en-US" sz="2800" b="1" dirty="0" smtClean="0"/>
              <a:t> (</a:t>
            </a:r>
            <a:r>
              <a:rPr lang="en-US" altLang="en-US" sz="2800" b="1" dirty="0" err="1" smtClean="0"/>
              <a:t>khối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lượng</a:t>
            </a:r>
            <a:r>
              <a:rPr lang="en-US" altLang="en-US" sz="2800" b="1" dirty="0" smtClean="0"/>
              <a:t>) </a:t>
            </a:r>
            <a:r>
              <a:rPr lang="en-US" altLang="en-US" sz="2800" b="1" dirty="0" err="1" smtClean="0"/>
              <a:t>cá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thể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trên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một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đơn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vị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diện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tích</a:t>
            </a:r>
            <a:r>
              <a:rPr lang="en-US" altLang="en-US" sz="2800" b="1" dirty="0" smtClean="0"/>
              <a:t> hay </a:t>
            </a:r>
            <a:r>
              <a:rPr lang="en-US" altLang="en-US" sz="2800" b="1" dirty="0" err="1" smtClean="0"/>
              <a:t>thể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tích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của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quần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thể</a:t>
            </a:r>
            <a:r>
              <a:rPr lang="en-US" altLang="en-US" sz="2800" b="1" dirty="0" smtClean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0"/>
            <a:ext cx="4572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ĐẶC TRƯNG CƠ BẢN CỦA QUẦN THỂ</a:t>
            </a:r>
            <a:endParaRPr lang="en-US">
              <a:latin typeface="Arial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48000"/>
            <a:ext cx="5638800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524000" y="5965825"/>
            <a:ext cx="58023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3050" indent="-273050" algn="ctr"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en-US" sz="2400" b="1">
                <a:latin typeface="+mn-lt"/>
                <a:cs typeface="Arial" pitchFamily="34" charset="0"/>
              </a:rPr>
              <a:t>Mật độ cây thông là 1000 cây/ha diện tích đồi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3351213"/>
            <a:ext cx="236537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9718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625600" y="6116638"/>
            <a:ext cx="63500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Mật độ của sâu rau 2 con/m</a:t>
            </a:r>
            <a:r>
              <a:rPr lang="en-US" altLang="en-US" sz="2400" baseline="30000">
                <a:latin typeface="Arial" panose="020B0604020202020204" pitchFamily="34" charset="0"/>
              </a:rPr>
              <a:t>2</a:t>
            </a:r>
            <a:r>
              <a:rPr lang="en-US" altLang="en-US" sz="2400">
                <a:latin typeface="Arial" panose="020B0604020202020204" pitchFamily="34" charset="0"/>
              </a:rPr>
              <a:t> ruộng rau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57400" y="6396038"/>
            <a:ext cx="5257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Mật độ chim sẻ: 10 con/ha đồng lúa.</a:t>
            </a:r>
          </a:p>
        </p:txBody>
      </p:sp>
      <p:pic>
        <p:nvPicPr>
          <p:cNvPr id="18" name="Picture 4" descr="http://farm5.static.flickr.com/4015/4351826546_9b4de447cb_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943225"/>
            <a:ext cx="4186238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2124075" y="6307138"/>
            <a:ext cx="5343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Cá chép: 1.500 - 2.000 con/100m</a:t>
            </a:r>
            <a:r>
              <a:rPr lang="en-US" altLang="en-US" sz="2400" b="1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971800"/>
            <a:ext cx="4870450" cy="323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241675"/>
            <a:ext cx="3733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241675"/>
            <a:ext cx="3733800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457200" y="6365875"/>
            <a:ext cx="8229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3050" indent="-273050" algn="ctr"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en-US" sz="2400">
                <a:latin typeface="+mn-lt"/>
                <a:cs typeface="Arial" pitchFamily="34" charset="0"/>
              </a:rPr>
              <a:t>Mật độ tảo xoắn: 0,5 gam/m</a:t>
            </a:r>
            <a:r>
              <a:rPr lang="en-US" sz="2400" baseline="30000">
                <a:latin typeface="+mn-lt"/>
                <a:cs typeface="Arial" pitchFamily="34" charset="0"/>
              </a:rPr>
              <a:t>3</a:t>
            </a:r>
            <a:r>
              <a:rPr lang="en-US" sz="2400">
                <a:latin typeface="+mn-lt"/>
                <a:cs typeface="Arial" pitchFamily="34" charset="0"/>
              </a:rPr>
              <a:t> nước ao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3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  <p:bldP spid="13" grpId="0" build="allAtOnce"/>
      <p:bldP spid="14" grpId="0"/>
      <p:bldP spid="14" grpId="1"/>
      <p:bldP spid="19" grpId="0" build="allAtOnce"/>
      <p:bldP spid="19" grpId="1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D2AC6D9-06C5-4FF2-B285-E7F82B75C3C5}" type="slidenum">
              <a:rPr lang="en-US" altLang="en-US">
                <a:solidFill>
                  <a:srgbClr val="045C75"/>
                </a:solidFill>
                <a:latin typeface="Times New Roman" panose="02020603050405020304" pitchFamily="18" charset="0"/>
              </a:rPr>
              <a:pPr/>
              <a:t>19</a:t>
            </a:fld>
            <a:endParaRPr lang="en-US" altLang="en-US">
              <a:solidFill>
                <a:srgbClr val="045C75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4419600" cy="2743200"/>
          </a:xfrm>
        </p:spPr>
        <p:txBody>
          <a:bodyPr/>
          <a:lstStyle/>
          <a:p>
            <a:pPr>
              <a:buFont typeface="Wingdings 2" panose="05020102010507070707" pitchFamily="18" charset="2"/>
              <a:buNone/>
            </a:pPr>
            <a:r>
              <a:rPr lang="en-US" altLang="en-US" smtClean="0"/>
              <a:t>Mật độ cá thể thay đổi theo: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mtClean="0"/>
              <a:t>Mùa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mtClean="0"/>
              <a:t>Năm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mtClean="0"/>
              <a:t>Tùy theo điều kiện của môi trường sống.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0" y="0"/>
            <a:ext cx="4572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ĐẶC TRƯNG CƠ BẢN CỦA QUẦN THỂ</a:t>
            </a:r>
            <a:endParaRPr lang="en-US">
              <a:latin typeface="Arial" charset="0"/>
            </a:endParaRPr>
          </a:p>
        </p:txBody>
      </p:sp>
      <p:pic>
        <p:nvPicPr>
          <p:cNvPr id="34820" name="Picture 2" descr="http://d2.violet.vn/uploads/thumbnails/blog/738877/entrythumb/45722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752600"/>
            <a:ext cx="217646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8" descr="http://anh.24h.com.vn/upload/news/2010-02-20/1266632098-muoi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191000"/>
            <a:ext cx="3048000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Callout 14"/>
          <p:cNvSpPr/>
          <p:nvPr/>
        </p:nvSpPr>
        <p:spPr>
          <a:xfrm>
            <a:off x="4953000" y="1828800"/>
            <a:ext cx="2133600" cy="1828800"/>
          </a:xfrm>
          <a:prstGeom prst="wedgeEllipseCallout">
            <a:avLst>
              <a:gd name="adj1" fmla="val 75739"/>
              <a:gd name="adj2" fmla="val -159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/>
              <a:t>Dân số của tớ tăng lên vào mùa nào?</a:t>
            </a:r>
          </a:p>
        </p:txBody>
      </p:sp>
      <p:sp>
        <p:nvSpPr>
          <p:cNvPr id="16" name="Oval Callout 15"/>
          <p:cNvSpPr/>
          <p:nvPr/>
        </p:nvSpPr>
        <p:spPr>
          <a:xfrm>
            <a:off x="7315200" y="5029200"/>
            <a:ext cx="1828800" cy="1828800"/>
          </a:xfrm>
          <a:prstGeom prst="wedgeEllipseCallout">
            <a:avLst>
              <a:gd name="adj1" fmla="val -87808"/>
              <a:gd name="adj2" fmla="val -554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/>
              <a:t>Còn ta nữa, nói nhanh!</a:t>
            </a:r>
          </a:p>
        </p:txBody>
      </p:sp>
      <p:sp>
        <p:nvSpPr>
          <p:cNvPr id="36873" name="Title 1"/>
          <p:cNvSpPr txBox="1">
            <a:spLocks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>
                <a:solidFill>
                  <a:srgbClr val="FF0000"/>
                </a:solidFill>
              </a:rPr>
              <a:t>IV. MẬT ĐỘ CỦA CÁ THỂ TRONG QUẦN THỂ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0" y="0"/>
            <a:ext cx="4572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ĐẶC TRƯNG CƠ BẢN CỦA QUẦN THỂ</a:t>
            </a:r>
            <a:endParaRPr lang="en-US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28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A179C78-B29C-47A5-A47A-1CCF649BF974}" type="slidenum">
              <a:rPr lang="en-US" altLang="en-US">
                <a:solidFill>
                  <a:srgbClr val="FFFFFF"/>
                </a:solidFill>
                <a:latin typeface="Franklin Gothic Book" pitchFamily="34" charset="0"/>
              </a:rPr>
              <a:pPr/>
              <a:t>2</a:t>
            </a:fld>
            <a:endParaRPr lang="en-US" altLang="en-US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05930"/>
            <a:ext cx="8686800" cy="1470025"/>
          </a:xfrm>
          <a:solidFill>
            <a:srgbClr val="C00000"/>
          </a:solidFill>
          <a:ln>
            <a:miter lim="800000"/>
            <a:headEnd/>
            <a:tailEnd/>
          </a:ln>
          <a:extLst/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CÁC ĐẶC TRƯNG CƠ BẢN CỦA QUẦN THỂ SINH VẬT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04800" y="685800"/>
            <a:ext cx="1985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>
                <a:solidFill>
                  <a:srgbClr val="0000FF"/>
                </a:solidFill>
                <a:latin typeface="Times New Roman" panose="02020603050405020304" pitchFamily="18" charset="0"/>
              </a:rPr>
              <a:t>Bài 37, 38.</a:t>
            </a:r>
            <a:endParaRPr lang="en-US" altLang="en-US" sz="320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262A265-D631-46C3-93D4-46C3F624F648}" type="slidenum">
              <a:rPr lang="en-US" altLang="en-US">
                <a:solidFill>
                  <a:srgbClr val="045C75"/>
                </a:solidFill>
                <a:latin typeface="Times New Roman" panose="02020603050405020304" pitchFamily="18" charset="0"/>
              </a:rPr>
              <a:pPr/>
              <a:t>20</a:t>
            </a:fld>
            <a:endParaRPr lang="en-US" altLang="en-US">
              <a:solidFill>
                <a:srgbClr val="045C75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0" y="5257800"/>
            <a:ext cx="914400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  <a:defRPr/>
            </a:pPr>
            <a:r>
              <a:rPr lang="en-US" sz="28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Điều gì sẽ xảy ra với quần thể cá lóc nuôi trong ao khi mật độ cá thể tăng quá cao?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0" y="0"/>
            <a:ext cx="4572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ĐẶC TRƯNG CƠ BẢN CỦA QUẦN THỂ</a:t>
            </a:r>
            <a:endParaRPr lang="en-US">
              <a:latin typeface="Arial" charset="0"/>
            </a:endParaRPr>
          </a:p>
        </p:txBody>
      </p:sp>
      <p:pic>
        <p:nvPicPr>
          <p:cNvPr id="9" name="Picture 4" descr="normal_malaysia-tilapia-farm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71600"/>
            <a:ext cx="4800600" cy="36004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905000"/>
            <a:ext cx="18288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vi-VN" sz="2800" dirty="0"/>
              <a:t>Mật </a:t>
            </a:r>
            <a:r>
              <a:rPr lang="vi-VN" sz="2800" dirty="0" smtClean="0"/>
              <a:t>độ</a:t>
            </a:r>
            <a:r>
              <a:rPr lang="en-US" sz="2800" dirty="0" smtClean="0"/>
              <a:t> TB</a:t>
            </a:r>
            <a:r>
              <a:rPr lang="vi-VN" sz="2800" dirty="0" smtClean="0"/>
              <a:t>: </a:t>
            </a:r>
            <a:r>
              <a:rPr lang="vi-VN" sz="2800" dirty="0"/>
              <a:t>8-10 con/1m</a:t>
            </a:r>
            <a:r>
              <a:rPr lang="vi-VN" sz="2800" baseline="30000" dirty="0"/>
              <a:t>2</a:t>
            </a:r>
            <a:r>
              <a:rPr lang="vi-VN" sz="2800" dirty="0"/>
              <a:t> ao.</a:t>
            </a:r>
            <a:endParaRPr lang="vi-VN" sz="2800" dirty="0">
              <a:solidFill>
                <a:srgbClr val="04047C"/>
              </a:solidFill>
              <a:latin typeface="+mn-lt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5029200"/>
            <a:ext cx="6019800" cy="156966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eaLnBrk="1" hangingPunct="1">
              <a:defRPr/>
            </a:pPr>
            <a:r>
              <a:rPr lang="en-US" sz="2400" dirty="0">
                <a:solidFill>
                  <a:srgbClr val="000066"/>
                </a:solidFill>
              </a:rPr>
              <a:t>- </a:t>
            </a:r>
            <a:r>
              <a:rPr lang="en-US" sz="2400" dirty="0" err="1">
                <a:solidFill>
                  <a:srgbClr val="000066"/>
                </a:solidFill>
              </a:rPr>
              <a:t>Cạnh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tranh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nhau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thức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ăn</a:t>
            </a:r>
            <a:r>
              <a:rPr lang="en-US" sz="2400" dirty="0">
                <a:solidFill>
                  <a:srgbClr val="000066"/>
                </a:solidFill>
                <a:sym typeface="Wingdings" pitchFamily="2" charset="2"/>
              </a:rPr>
              <a:t>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nhiều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cá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bé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và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yếu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thiếu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thức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ăn</a:t>
            </a:r>
            <a:r>
              <a:rPr lang="en-US" sz="2400" dirty="0">
                <a:solidFill>
                  <a:srgbClr val="000066"/>
                </a:solidFill>
                <a:sym typeface="Wingdings" pitchFamily="2" charset="2"/>
              </a:rPr>
              <a:t>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chậm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lớn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và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có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thể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bị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chết</a:t>
            </a:r>
            <a:r>
              <a:rPr lang="en-US" sz="2400" dirty="0">
                <a:solidFill>
                  <a:srgbClr val="000066"/>
                </a:solidFill>
              </a:rPr>
              <a:t>.</a:t>
            </a:r>
          </a:p>
          <a:p>
            <a:pPr marL="342900" indent="-342900" eaLnBrk="1" hangingPunct="1">
              <a:buFontTx/>
              <a:buChar char="-"/>
              <a:defRPr/>
            </a:pPr>
            <a:r>
              <a:rPr lang="en-US" sz="2400" dirty="0" err="1">
                <a:solidFill>
                  <a:srgbClr val="000066"/>
                </a:solidFill>
              </a:rPr>
              <a:t>Cá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lớn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ăn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thịt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cá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smtClean="0">
                <a:solidFill>
                  <a:srgbClr val="000066"/>
                </a:solidFill>
              </a:rPr>
              <a:t>con. </a:t>
            </a:r>
            <a:endParaRPr lang="en-US" sz="2400" dirty="0">
              <a:solidFill>
                <a:srgbClr val="000066"/>
              </a:solidFill>
            </a:endParaRPr>
          </a:p>
          <a:p>
            <a:pPr marL="342900" indent="-342900" eaLnBrk="1" hangingPunct="1">
              <a:buFontTx/>
              <a:buChar char="-"/>
              <a:defRPr/>
            </a:pPr>
            <a:r>
              <a:rPr lang="en-US" sz="2400" dirty="0" err="1">
                <a:solidFill>
                  <a:srgbClr val="000066"/>
                </a:solidFill>
              </a:rPr>
              <a:t>Hoặc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bố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mẹ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ăn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thịt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chính</a:t>
            </a:r>
            <a:r>
              <a:rPr lang="en-US" sz="2400" dirty="0">
                <a:solidFill>
                  <a:srgbClr val="000066"/>
                </a:solidFill>
              </a:rPr>
              <a:t> con </a:t>
            </a:r>
            <a:r>
              <a:rPr lang="en-US" sz="2400" dirty="0" err="1">
                <a:solidFill>
                  <a:srgbClr val="000066"/>
                </a:solidFill>
              </a:rPr>
              <a:t>của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mình</a:t>
            </a:r>
            <a:r>
              <a:rPr lang="en-US" sz="2400" dirty="0">
                <a:solidFill>
                  <a:srgbClr val="000066"/>
                </a:solidFill>
              </a:rPr>
              <a:t>.	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0" y="5562600"/>
            <a:ext cx="1295400" cy="5334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324600" y="5029200"/>
            <a:ext cx="2819400" cy="156966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342900" indent="-342900" eaLnBrk="1" hangingPunct="1">
              <a:defRPr/>
            </a:pPr>
            <a:r>
              <a:rPr lang="en-US" sz="2400">
                <a:solidFill>
                  <a:srgbClr val="000066"/>
                </a:solidFill>
              </a:rPr>
              <a:t>Số lượng giảm </a:t>
            </a:r>
            <a:r>
              <a:rPr lang="en-US" sz="2400">
                <a:solidFill>
                  <a:srgbClr val="000066"/>
                </a:solidFill>
                <a:sym typeface="Wingdings" pitchFamily="2" charset="2"/>
              </a:rPr>
              <a:t></a:t>
            </a:r>
            <a:r>
              <a:rPr lang="en-US" sz="2400">
                <a:solidFill>
                  <a:srgbClr val="000066"/>
                </a:solidFill>
              </a:rPr>
              <a:t>Quần thể điều chỉnh mật độ cá thể</a:t>
            </a:r>
            <a:r>
              <a:rPr lang="en-US" sz="2400">
                <a:solidFill>
                  <a:srgbClr val="000066"/>
                </a:solidFill>
                <a:sym typeface="Wingdings" pitchFamily="2" charset="2"/>
              </a:rPr>
              <a:t></a:t>
            </a:r>
            <a:r>
              <a:rPr lang="en-US" sz="2400">
                <a:solidFill>
                  <a:srgbClr val="000066"/>
                </a:solidFill>
              </a:rPr>
              <a:t>cân bằng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5943600" y="5562600"/>
            <a:ext cx="762000" cy="5334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6587" name="Picture 27" descr="http://uv-vietnam.com.vn/UserFiles/Images/News/Large/Thanhhoanuoicalocmohinhthoatnghe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95400"/>
            <a:ext cx="53276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5" name="Title 1"/>
          <p:cNvSpPr txBox="1">
            <a:spLocks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>
                <a:solidFill>
                  <a:srgbClr val="FF0000"/>
                </a:solidFill>
              </a:rPr>
              <a:t>IV. MẬT ĐỘ CỦA CÁ THỂ TRONG QUẦN THỂ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72000" y="0"/>
            <a:ext cx="4572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ĐẶC TRƯNG CƠ BẢN CỦA QUẦN THỂ</a:t>
            </a:r>
            <a:endParaRPr lang="en-US"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0" y="5266235"/>
            <a:ext cx="7467600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00FF"/>
                </a:solidFill>
                <a:latin typeface="+mn-lt"/>
              </a:rPr>
              <a:t>Điều</a:t>
            </a:r>
            <a:r>
              <a:rPr lang="en-US" sz="28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</a:rPr>
              <a:t>chỉnh</a:t>
            </a:r>
            <a:r>
              <a:rPr lang="en-US" sz="28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</a:rPr>
              <a:t>mật</a:t>
            </a:r>
            <a:r>
              <a:rPr lang="en-US" sz="28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</a:rPr>
              <a:t>độ</a:t>
            </a:r>
            <a:r>
              <a:rPr lang="en-US" sz="28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</a:rPr>
              <a:t>cá</a:t>
            </a:r>
            <a:r>
              <a:rPr lang="en-US" sz="28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</a:rPr>
              <a:t>thể</a:t>
            </a:r>
            <a:r>
              <a:rPr lang="en-US" sz="28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</a:rPr>
              <a:t>quần</a:t>
            </a:r>
            <a:r>
              <a:rPr lang="en-US" sz="28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</a:rPr>
              <a:t>thể</a:t>
            </a:r>
            <a:r>
              <a:rPr lang="en-US" sz="28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</a:rPr>
              <a:t>lý</a:t>
            </a:r>
            <a:r>
              <a:rPr lang="en-US" sz="28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</a:rPr>
              <a:t>giúp</a:t>
            </a:r>
            <a:r>
              <a:rPr lang="en-US" sz="28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</a:rPr>
              <a:t>đảm</a:t>
            </a:r>
            <a:r>
              <a:rPr lang="en-US" sz="28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</a:rPr>
              <a:t>bảo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</a:rPr>
              <a:t>khai</a:t>
            </a:r>
            <a:r>
              <a:rPr lang="en-US" sz="28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</a:rPr>
              <a:t>thác</a:t>
            </a:r>
            <a:r>
              <a:rPr lang="en-US" sz="28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</a:rPr>
              <a:t>hiệu</a:t>
            </a:r>
            <a:r>
              <a:rPr lang="en-US" sz="28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</a:rPr>
              <a:t>quả</a:t>
            </a:r>
            <a:r>
              <a:rPr lang="en-US" sz="28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</a:rPr>
              <a:t>tối</a:t>
            </a:r>
            <a:r>
              <a:rPr lang="en-US" sz="28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</a:rPr>
              <a:t>ưu</a:t>
            </a:r>
            <a:r>
              <a:rPr lang="en-US" sz="28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n-lt"/>
              </a:rPr>
              <a:t>nhất</a:t>
            </a:r>
            <a:r>
              <a:rPr lang="en-US" sz="2800" b="1" dirty="0">
                <a:solidFill>
                  <a:srgbClr val="0000FF"/>
                </a:solidFill>
                <a:latin typeface="+mn-lt"/>
              </a:rPr>
              <a:t>. </a:t>
            </a:r>
            <a:endParaRPr lang="en-US" sz="28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6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75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  <p:bldP spid="10" grpId="1"/>
      <p:bldP spid="11" grpId="0" autoUpdateAnimBg="0"/>
      <p:bldP spid="15" grpId="0" animBg="1" autoUpdateAnimBg="0"/>
      <p:bldP spid="16" grpId="0" animBg="1" autoUpdateAnimBg="0"/>
      <p:bldP spid="16" grpId="1" animBg="1"/>
      <p:bldP spid="14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4E4F29E-1895-4EAC-A96E-BFC4A5264022}" type="slidenum">
              <a:rPr lang="en-US" altLang="en-US">
                <a:solidFill>
                  <a:srgbClr val="898989"/>
                </a:solidFill>
              </a:rPr>
              <a:pPr/>
              <a:t>21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39939" name="Title 1"/>
          <p:cNvSpPr>
            <a:spLocks noGrp="1"/>
          </p:cNvSpPr>
          <p:nvPr>
            <p:ph type="title"/>
          </p:nvPr>
        </p:nvSpPr>
        <p:spPr>
          <a:xfrm>
            <a:off x="990600" y="2209800"/>
            <a:ext cx="7315200" cy="1905000"/>
          </a:xfrm>
          <a:solidFill>
            <a:srgbClr val="FFC000"/>
          </a:solidFill>
        </p:spPr>
        <p:txBody>
          <a:bodyPr/>
          <a:lstStyle/>
          <a:p>
            <a:r>
              <a:rPr lang="en-US" alt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KÍCH THƯỚC CỦA QUẦN THỂ</a:t>
            </a:r>
            <a:endParaRPr lang="en-US" altLang="en-US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D0F9A02-9508-4C02-92D4-58FCBF0B9A1C}" type="slidenum">
              <a:rPr lang="en-US" altLang="en-US">
                <a:solidFill>
                  <a:srgbClr val="898989"/>
                </a:solidFill>
              </a:rPr>
              <a:pPr/>
              <a:t>22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40963" name="Title 1"/>
          <p:cNvSpPr txBox="1">
            <a:spLocks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2"/>
                </a:solidFill>
                <a:latin typeface="Arial" panose="020B0604020202020204" pitchFamily="34" charset="0"/>
              </a:rPr>
              <a:t> 	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KÍCH THƯỚC CỦA QUẦN THỂ</a:t>
            </a:r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68610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4114800" cy="464820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luỹ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QT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25 con, QT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200 con ….</a:t>
            </a:r>
            <a:endParaRPr lang="en-US" altLang="en-US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0"/>
            <a:ext cx="4572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ĐẶC TRƯNG CƠ BẢN CỦA QUẦN THỂ</a:t>
            </a:r>
            <a:endParaRPr lang="en-US">
              <a:latin typeface="Arial" charset="0"/>
            </a:endParaRP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4876800" y="1447800"/>
            <a:ext cx="3848100" cy="4013200"/>
            <a:chOff x="2209800" y="2133600"/>
            <a:chExt cx="3848100" cy="4013775"/>
          </a:xfrm>
        </p:grpSpPr>
        <p:pic>
          <p:nvPicPr>
            <p:cNvPr id="40969" name="Picture 2" descr="Tu lieu bai 4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2133600"/>
              <a:ext cx="3848100" cy="339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0" name="Rectangle 10"/>
            <p:cNvSpPr>
              <a:spLocks noChangeArrowheads="1"/>
            </p:cNvSpPr>
            <p:nvPr/>
          </p:nvSpPr>
          <p:spPr bwMode="auto">
            <a:xfrm>
              <a:off x="2247900" y="5562600"/>
              <a:ext cx="38100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QT voi 25 con</a:t>
              </a:r>
            </a:p>
          </p:txBody>
        </p:sp>
      </p:grpSp>
      <p:pic>
        <p:nvPicPr>
          <p:cNvPr id="68614" name="Picture 6" descr="http://farm4.static.flickr.com/3603/3321266687_538dda3f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1447800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4343400" y="4724400"/>
            <a:ext cx="4800600" cy="9540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vi-VN" sz="2800">
                <a:solidFill>
                  <a:srgbClr val="0000FF"/>
                </a:solidFill>
              </a:rPr>
              <a:t>Bên bụi </a:t>
            </a:r>
            <a:r>
              <a:rPr lang="vi-VN" sz="2800" b="1">
                <a:solidFill>
                  <a:srgbClr val="0000FF"/>
                </a:solidFill>
              </a:rPr>
              <a:t>hoa đỗ quyên đỏ</a:t>
            </a:r>
            <a:r>
              <a:rPr lang="vi-VN" sz="2800">
                <a:solidFill>
                  <a:srgbClr val="0000FF"/>
                </a:solidFill>
              </a:rPr>
              <a:t> - VQG </a:t>
            </a:r>
            <a:r>
              <a:rPr lang="vi-VN" sz="2800" b="1">
                <a:solidFill>
                  <a:srgbClr val="0000FF"/>
                </a:solidFill>
              </a:rPr>
              <a:t>Tam Đảo</a:t>
            </a:r>
            <a:r>
              <a:rPr lang="en-US" sz="2800" b="1">
                <a:solidFill>
                  <a:srgbClr val="0000FF"/>
                </a:solidFill>
              </a:rPr>
              <a:t>- 150 cây/QT</a:t>
            </a:r>
            <a:endParaRPr lang="en-US" sz="28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8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86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 build="p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B8ECBD4-6228-4C28-8DA3-08E92024AE6C}" type="slidenum">
              <a:rPr lang="en-US" altLang="en-US">
                <a:solidFill>
                  <a:srgbClr val="898989"/>
                </a:solidFill>
              </a:rPr>
              <a:pPr/>
              <a:t>23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41987" name="Title 1"/>
          <p:cNvSpPr txBox="1">
            <a:spLocks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2"/>
                </a:solidFill>
                <a:latin typeface="Arial" panose="020B0604020202020204" pitchFamily="34" charset="0"/>
              </a:rPr>
              <a:t>	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KÍCH THƯỚC CỦA QUẦN THỂ</a:t>
            </a:r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0"/>
            <a:ext cx="4572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ĐẶC TRƯNG CƠ BẢN CỦA QUẦN THỂ</a:t>
            </a:r>
            <a:endParaRPr lang="en-US">
              <a:latin typeface="Arial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57200" y="1295400"/>
            <a:ext cx="3810000" cy="4127500"/>
          </a:xfrm>
          <a:prstGeom prst="roundRect">
            <a:avLst/>
          </a:prstGeom>
          <a:solidFill>
            <a:srgbClr val="005C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648200" y="1447800"/>
            <a:ext cx="3962400" cy="3962400"/>
          </a:xfrm>
          <a:prstGeom prst="roundRect">
            <a:avLst/>
          </a:prstGeom>
          <a:solidFill>
            <a:srgbClr val="005C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510330A-0E4E-44CB-92D7-E1CB4069934C}" type="slidenum">
              <a:rPr lang="en-US" altLang="en-US">
                <a:solidFill>
                  <a:srgbClr val="898989"/>
                </a:solidFill>
              </a:rPr>
              <a:pPr/>
              <a:t>24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43011" name="Title 1"/>
          <p:cNvSpPr txBox="1">
            <a:spLocks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2"/>
                </a:solidFill>
                <a:latin typeface="Arial" panose="020B0604020202020204" pitchFamily="34" charset="0"/>
              </a:rPr>
              <a:t> 	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KÍCH THƯỚC CỦA QUẦN THỂ</a:t>
            </a:r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43012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648200"/>
          </a:xfrm>
        </p:spPr>
        <p:txBody>
          <a:bodyPr/>
          <a:lstStyle/>
          <a:p>
            <a:endParaRPr lang="vi-VN" altLang="en-US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0"/>
            <a:ext cx="4572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ĐẶC TRƯNG CƠ BẢN CỦA QUẦN THỂ</a:t>
            </a:r>
            <a:endParaRPr lang="en-US">
              <a:latin typeface="Arial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1676400"/>
            <a:ext cx="4343400" cy="4343400"/>
            <a:chOff x="4419600" y="0"/>
            <a:chExt cx="4419600" cy="3785175"/>
          </a:xfrm>
        </p:grpSpPr>
        <p:pic>
          <p:nvPicPr>
            <p:cNvPr id="43020" name="Picture 3" descr="swar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0"/>
              <a:ext cx="4408597" cy="32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21" name="Text Box 13"/>
            <p:cNvSpPr txBox="1">
              <a:spLocks noChangeArrowheads="1"/>
            </p:cNvSpPr>
            <p:nvPr/>
          </p:nvSpPr>
          <p:spPr bwMode="auto">
            <a:xfrm>
              <a:off x="4419600" y="3200400"/>
              <a:ext cx="44196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QT Ong hàng ngàn con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343400" y="1752600"/>
            <a:ext cx="4800600" cy="4064000"/>
            <a:chOff x="4267200" y="3265810"/>
            <a:chExt cx="4876800" cy="3488301"/>
          </a:xfrm>
        </p:grpSpPr>
        <p:pic>
          <p:nvPicPr>
            <p:cNvPr id="43018" name="Picture 4" descr="Flamingos%20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3265810"/>
              <a:ext cx="4876800" cy="312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9" name="Rectangle 12"/>
            <p:cNvSpPr>
              <a:spLocks noChangeArrowheads="1"/>
            </p:cNvSpPr>
            <p:nvPr/>
          </p:nvSpPr>
          <p:spPr bwMode="auto">
            <a:xfrm>
              <a:off x="4267200" y="6278563"/>
              <a:ext cx="4876800" cy="475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0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QT Hồng hạc hàng trăm con</a:t>
              </a:r>
            </a:p>
          </p:txBody>
        </p:sp>
      </p:grp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228600" y="5448300"/>
            <a:ext cx="8534400" cy="876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QT VK hàng triệu con</a:t>
            </a:r>
          </a:p>
        </p:txBody>
      </p:sp>
      <p:pic>
        <p:nvPicPr>
          <p:cNvPr id="52239" name="Picture 15" descr="http://vn24.org/media/image/011109/bacter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7620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52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182495B-8567-4E62-B222-01B4C70F19C4}" type="slidenum">
              <a:rPr lang="en-US" altLang="en-US">
                <a:solidFill>
                  <a:srgbClr val="898989"/>
                </a:solidFill>
              </a:rPr>
              <a:pPr/>
              <a:t>25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44035" name="Title 1"/>
          <p:cNvSpPr txBox="1">
            <a:spLocks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2"/>
                </a:solidFill>
                <a:latin typeface="Arial" panose="020B0604020202020204" pitchFamily="34" charset="0"/>
              </a:rPr>
              <a:t> 	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KÍCH THƯỚC CỦA QUẦN THỂ</a:t>
            </a:r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0"/>
            <a:ext cx="4572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ĐẶC TRƯNG CƠ BẢN CỦA QUẦN THỂ</a:t>
            </a:r>
            <a:endParaRPr lang="en-US">
              <a:latin typeface="Arial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572000" y="1828800"/>
            <a:ext cx="4816475" cy="4435475"/>
            <a:chOff x="2630" y="528"/>
            <a:chExt cx="3034" cy="2794"/>
          </a:xfrm>
        </p:grpSpPr>
        <p:grpSp>
          <p:nvGrpSpPr>
            <p:cNvPr id="44038" name="Group 12"/>
            <p:cNvGrpSpPr>
              <a:grpSpLocks/>
            </p:cNvGrpSpPr>
            <p:nvPr/>
          </p:nvGrpSpPr>
          <p:grpSpPr bwMode="auto">
            <a:xfrm>
              <a:off x="2630" y="528"/>
              <a:ext cx="3034" cy="2304"/>
              <a:chOff x="75" y="1152"/>
              <a:chExt cx="3034" cy="2304"/>
            </a:xfrm>
          </p:grpSpPr>
          <p:sp>
            <p:nvSpPr>
              <p:cNvPr id="44040" name="Oval 6"/>
              <p:cNvSpPr>
                <a:spLocks noChangeArrowheads="1"/>
              </p:cNvSpPr>
              <p:nvPr/>
            </p:nvSpPr>
            <p:spPr bwMode="auto">
              <a:xfrm>
                <a:off x="780" y="1589"/>
                <a:ext cx="2111" cy="1129"/>
              </a:xfrm>
              <a:prstGeom prst="ellipse">
                <a:avLst/>
              </a:prstGeom>
              <a:solidFill>
                <a:srgbClr val="99CC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4041" name="Oval 7"/>
              <p:cNvSpPr>
                <a:spLocks noChangeArrowheads="1"/>
              </p:cNvSpPr>
              <p:nvPr/>
            </p:nvSpPr>
            <p:spPr bwMode="auto">
              <a:xfrm>
                <a:off x="2136" y="2122"/>
                <a:ext cx="372" cy="483"/>
              </a:xfrm>
              <a:prstGeom prst="ellipse">
                <a:avLst/>
              </a:prstGeom>
              <a:solidFill>
                <a:srgbClr val="0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4042" name="Line 8"/>
              <p:cNvSpPr>
                <a:spLocks noChangeShapeType="1"/>
              </p:cNvSpPr>
              <p:nvPr/>
            </p:nvSpPr>
            <p:spPr bwMode="auto">
              <a:xfrm>
                <a:off x="2332" y="2591"/>
                <a:ext cx="0" cy="484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43" name="Text Box 9"/>
              <p:cNvSpPr txBox="1">
                <a:spLocks noChangeArrowheads="1"/>
              </p:cNvSpPr>
              <p:nvPr/>
            </p:nvSpPr>
            <p:spPr bwMode="auto">
              <a:xfrm>
                <a:off x="75" y="1152"/>
                <a:ext cx="1546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Kích thước tối đa</a:t>
                </a:r>
                <a:r>
                  <a:rPr lang="en-US" altLang="en-US" sz="1800">
                    <a:latin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44044" name="Line 10"/>
              <p:cNvSpPr>
                <a:spLocks noChangeShapeType="1"/>
              </p:cNvSpPr>
              <p:nvPr/>
            </p:nvSpPr>
            <p:spPr bwMode="auto">
              <a:xfrm flipV="1">
                <a:off x="805" y="1392"/>
                <a:ext cx="14" cy="626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45" name="Text Box 11"/>
              <p:cNvSpPr txBox="1">
                <a:spLocks noChangeArrowheads="1"/>
              </p:cNvSpPr>
              <p:nvPr/>
            </p:nvSpPr>
            <p:spPr bwMode="auto">
              <a:xfrm>
                <a:off x="1597" y="3064"/>
                <a:ext cx="1512" cy="3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Kích thước tối thiểu</a:t>
                </a:r>
                <a:r>
                  <a:rPr lang="en-US" altLang="en-US" sz="2000">
                    <a:latin typeface="Arial" panose="020B0604020202020204" pitchFamily="34" charset="0"/>
                  </a:rPr>
                  <a:t> </a:t>
                </a:r>
              </a:p>
            </p:txBody>
          </p:sp>
        </p:grpSp>
        <p:sp>
          <p:nvSpPr>
            <p:cNvPr id="44039" name="Text Box 13"/>
            <p:cNvSpPr txBox="1">
              <a:spLocks noChangeArrowheads="1"/>
            </p:cNvSpPr>
            <p:nvPr/>
          </p:nvSpPr>
          <p:spPr bwMode="auto">
            <a:xfrm>
              <a:off x="2928" y="2880"/>
              <a:ext cx="2448" cy="4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rgbClr val="000099"/>
                  </a:solidFill>
                  <a:latin typeface="Arial" panose="020B0604020202020204" pitchFamily="34" charset="0"/>
                </a:rPr>
                <a:t>Sơ đồ mô tả hai giá trị kích thước của quần thể</a:t>
              </a:r>
              <a:r>
                <a:rPr lang="en-US" altLang="en-US" sz="2000" b="1">
                  <a:solidFill>
                    <a:srgbClr val="000099"/>
                  </a:solidFill>
                  <a:latin typeface="Tahoma" panose="020B0604030504040204" pitchFamily="34" charset="0"/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56DF8EA-B0A7-4DC9-B47F-EAC8E9CC45F4}" type="slidenum">
              <a:rPr lang="en-US" altLang="en-US">
                <a:solidFill>
                  <a:srgbClr val="898989"/>
                </a:solidFill>
              </a:rPr>
              <a:pPr/>
              <a:t>26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45059" name="Title 1"/>
          <p:cNvSpPr txBox="1">
            <a:spLocks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2"/>
                </a:solidFill>
                <a:latin typeface="Arial" panose="020B0604020202020204" pitchFamily="34" charset="0"/>
              </a:rPr>
              <a:t>	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KÍCH THƯỚC CỦA QUẦN THỂ</a:t>
            </a:r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0"/>
            <a:ext cx="4572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ĐẶC TRƯNG CƠ BẢN CỦA QUẦN THỂ</a:t>
            </a:r>
            <a:endParaRPr lang="en-US">
              <a:latin typeface="Arial" charset="0"/>
            </a:endParaRPr>
          </a:p>
        </p:txBody>
      </p:sp>
      <p:graphicFrame>
        <p:nvGraphicFramePr>
          <p:cNvPr id="21" name="Content Placeholder 2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7288658"/>
              </p:ext>
            </p:extLst>
          </p:nvPr>
        </p:nvGraphicFramePr>
        <p:xfrm>
          <a:off x="228600" y="1143000"/>
          <a:ext cx="8686800" cy="248761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2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u="sng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Kích</a:t>
                      </a:r>
                      <a:r>
                        <a:rPr lang="en-US" sz="2800" u="sng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u="sng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thước</a:t>
                      </a:r>
                      <a:r>
                        <a:rPr lang="en-US" sz="2800" u="sng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u="sng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tối</a:t>
                      </a:r>
                      <a:r>
                        <a:rPr lang="en-US" sz="2800" u="sng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u="sng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thiểu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u="sng" smtClean="0">
                          <a:latin typeface="Times New Roman" pitchFamily="18" charset="0"/>
                          <a:cs typeface="Times New Roman" pitchFamily="18" charset="0"/>
                        </a:rPr>
                        <a:t>Kích thước tối đa</a:t>
                      </a:r>
                      <a:r>
                        <a:rPr lang="en-US" sz="2800" smtClean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</a:txBody>
                  <a:tcPr marT="45728" marB="4572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9358">
                <a:tc>
                  <a:txBody>
                    <a:bodyPr/>
                    <a:lstStyle/>
                    <a:p>
                      <a:pPr eaLnBrk="1" hangingPunct="1">
                        <a:buFontTx/>
                        <a:buNone/>
                      </a:pPr>
                      <a:r>
                        <a:rPr lang="en-US" sz="2800" b="1" dirty="0" err="1" smtClean="0">
                          <a:latin typeface="Times New Roman" pitchFamily="18" charset="0"/>
                        </a:rPr>
                        <a:t>Là</a:t>
                      </a:r>
                      <a:r>
                        <a:rPr lang="en-US" sz="2800" b="1" dirty="0" smtClean="0">
                          <a:latin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</a:rPr>
                        <a:t>số</a:t>
                      </a:r>
                      <a:r>
                        <a:rPr lang="en-US" sz="2800" b="1" dirty="0" smtClean="0">
                          <a:latin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</a:rPr>
                        <a:t>lượng</a:t>
                      </a:r>
                      <a:r>
                        <a:rPr lang="en-US" sz="2800" b="1" dirty="0" smtClean="0">
                          <a:latin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</a:rPr>
                        <a:t>cá</a:t>
                      </a:r>
                      <a:r>
                        <a:rPr lang="en-US" sz="2800" b="1" dirty="0" smtClean="0">
                          <a:latin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</a:rPr>
                        <a:t>thể</a:t>
                      </a:r>
                      <a:r>
                        <a:rPr lang="en-US" sz="2800" b="1" dirty="0" smtClean="0">
                          <a:latin typeface="Times New Roman" pitchFamily="18" charset="0"/>
                        </a:rPr>
                        <a:t> </a:t>
                      </a:r>
                      <a:r>
                        <a:rPr lang="en-US" sz="2800" b="1" i="1" u="sng" dirty="0" err="1" smtClean="0">
                          <a:solidFill>
                            <a:srgbClr val="FF3300"/>
                          </a:solidFill>
                          <a:latin typeface="Times New Roman" pitchFamily="18" charset="0"/>
                        </a:rPr>
                        <a:t>ít</a:t>
                      </a:r>
                      <a:r>
                        <a:rPr lang="en-US" sz="2800" b="1" i="1" u="sng" dirty="0" smtClean="0">
                          <a:solidFill>
                            <a:srgbClr val="FF3300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800" b="1" i="1" u="sng" dirty="0" err="1" smtClean="0">
                          <a:solidFill>
                            <a:srgbClr val="FF3300"/>
                          </a:solidFill>
                          <a:latin typeface="Times New Roman" pitchFamily="18" charset="0"/>
                        </a:rPr>
                        <a:t>nhất</a:t>
                      </a:r>
                      <a:r>
                        <a:rPr lang="en-US" sz="2800" b="1" dirty="0" smtClean="0">
                          <a:latin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</a:rPr>
                        <a:t>mà</a:t>
                      </a:r>
                      <a:r>
                        <a:rPr lang="en-US" sz="2800" b="1" dirty="0" smtClean="0">
                          <a:latin typeface="Times New Roman" pitchFamily="18" charset="0"/>
                        </a:rPr>
                        <a:t> QT </a:t>
                      </a:r>
                      <a:r>
                        <a:rPr lang="en-US" sz="2800" b="1" dirty="0" err="1" smtClean="0">
                          <a:latin typeface="Times New Roman" pitchFamily="18" charset="0"/>
                        </a:rPr>
                        <a:t>cần</a:t>
                      </a:r>
                      <a:r>
                        <a:rPr lang="en-US" sz="2800" b="1" dirty="0" smtClean="0">
                          <a:latin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</a:rPr>
                        <a:t>có</a:t>
                      </a:r>
                      <a:r>
                        <a:rPr lang="en-US" sz="2800" b="1" dirty="0" smtClean="0">
                          <a:latin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</a:rPr>
                        <a:t>để</a:t>
                      </a:r>
                      <a:r>
                        <a:rPr lang="en-US" sz="2800" b="1" dirty="0" smtClean="0">
                          <a:latin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</a:rPr>
                        <a:t>duy</a:t>
                      </a:r>
                      <a:r>
                        <a:rPr lang="en-US" sz="2800" b="1" dirty="0" smtClean="0">
                          <a:latin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</a:rPr>
                        <a:t>trì</a:t>
                      </a:r>
                      <a:r>
                        <a:rPr lang="en-US" sz="2800" b="1" dirty="0" smtClean="0">
                          <a:latin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</a:rPr>
                        <a:t>và</a:t>
                      </a:r>
                      <a:r>
                        <a:rPr lang="en-US" sz="2800" b="1" dirty="0" smtClean="0">
                          <a:latin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</a:rPr>
                        <a:t>phát</a:t>
                      </a:r>
                      <a:r>
                        <a:rPr lang="en-US" sz="2800" b="1" dirty="0" smtClean="0">
                          <a:latin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</a:rPr>
                        <a:t>triển</a:t>
                      </a:r>
                      <a:r>
                        <a:rPr lang="en-US" sz="2800" b="1" dirty="0" smtClean="0">
                          <a:latin typeface="Times New Roman" pitchFamily="18" charset="0"/>
                        </a:rPr>
                        <a:t>.</a:t>
                      </a:r>
                      <a:r>
                        <a:rPr lang="en-US" sz="2800" dirty="0" smtClean="0">
                          <a:latin typeface="Times New Roman" pitchFamily="18" charset="0"/>
                        </a:rPr>
                        <a:t> </a:t>
                      </a: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80000"/>
                        </a:lnSpc>
                        <a:buFontTx/>
                        <a:buNone/>
                      </a:pPr>
                      <a:r>
                        <a:rPr lang="en-US" sz="2800" dirty="0" smtClean="0">
                          <a:latin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</a:rPr>
                        <a:t>Là</a:t>
                      </a:r>
                      <a:r>
                        <a:rPr lang="en-US" sz="2800" dirty="0" smtClean="0">
                          <a:latin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</a:rPr>
                        <a:t>giới</a:t>
                      </a:r>
                      <a:r>
                        <a:rPr lang="en-US" sz="2800" dirty="0" smtClean="0">
                          <a:latin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</a:rPr>
                        <a:t>hạn</a:t>
                      </a:r>
                      <a:r>
                        <a:rPr lang="en-US" sz="2800" dirty="0" smtClean="0">
                          <a:latin typeface="Times New Roman" pitchFamily="18" charset="0"/>
                        </a:rPr>
                        <a:t> </a:t>
                      </a:r>
                      <a:r>
                        <a:rPr lang="en-US" sz="2800" b="1" i="1" u="sng" dirty="0" err="1" smtClean="0">
                          <a:solidFill>
                            <a:srgbClr val="FF3300"/>
                          </a:solidFill>
                          <a:latin typeface="Times New Roman" pitchFamily="18" charset="0"/>
                        </a:rPr>
                        <a:t>lớn</a:t>
                      </a:r>
                      <a:r>
                        <a:rPr lang="en-US" sz="2800" b="1" i="1" u="sng" dirty="0" smtClean="0">
                          <a:solidFill>
                            <a:srgbClr val="FF3300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800" b="1" i="1" u="sng" dirty="0" err="1" smtClean="0">
                          <a:solidFill>
                            <a:srgbClr val="FF3300"/>
                          </a:solidFill>
                          <a:latin typeface="Times New Roman" pitchFamily="18" charset="0"/>
                        </a:rPr>
                        <a:t>nhất</a:t>
                      </a:r>
                      <a:r>
                        <a:rPr lang="en-US" sz="2800" dirty="0" smtClean="0">
                          <a:latin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</a:rPr>
                        <a:t>về</a:t>
                      </a:r>
                      <a:r>
                        <a:rPr lang="en-US" sz="2800" dirty="0" smtClean="0">
                          <a:latin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</a:rPr>
                        <a:t>số</a:t>
                      </a:r>
                      <a:r>
                        <a:rPr lang="en-US" sz="2800" dirty="0" smtClean="0">
                          <a:latin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</a:rPr>
                        <a:t>lượng</a:t>
                      </a:r>
                      <a:r>
                        <a:rPr lang="en-US" sz="2800" dirty="0" smtClean="0">
                          <a:latin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</a:rPr>
                        <a:t>mà</a:t>
                      </a:r>
                      <a:r>
                        <a:rPr lang="en-US" sz="2800" dirty="0" smtClean="0">
                          <a:latin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</a:rPr>
                        <a:t>quần</a:t>
                      </a:r>
                      <a:r>
                        <a:rPr lang="en-US" sz="2800" dirty="0" smtClean="0">
                          <a:latin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</a:rPr>
                        <a:t>thể</a:t>
                      </a:r>
                      <a:r>
                        <a:rPr lang="en-US" sz="2800" dirty="0" smtClean="0">
                          <a:latin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</a:rPr>
                        <a:t>có</a:t>
                      </a:r>
                      <a:r>
                        <a:rPr lang="en-US" sz="2800" dirty="0" smtClean="0">
                          <a:latin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</a:rPr>
                        <a:t>thể</a:t>
                      </a:r>
                      <a:r>
                        <a:rPr lang="en-US" sz="2800" dirty="0" smtClean="0">
                          <a:latin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</a:rPr>
                        <a:t>đạt</a:t>
                      </a:r>
                      <a:r>
                        <a:rPr lang="en-US" sz="2800" dirty="0" smtClean="0">
                          <a:latin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</a:rPr>
                        <a:t>được</a:t>
                      </a:r>
                      <a:r>
                        <a:rPr lang="en-US" sz="2800" b="1" dirty="0" smtClean="0">
                          <a:latin typeface="Times New Roman" pitchFamily="18" charset="0"/>
                        </a:rPr>
                        <a:t>, </a:t>
                      </a:r>
                      <a:r>
                        <a:rPr lang="en-US" sz="2800" b="1" dirty="0" err="1" smtClean="0">
                          <a:latin typeface="Times New Roman" pitchFamily="18" charset="0"/>
                        </a:rPr>
                        <a:t>phù</a:t>
                      </a:r>
                      <a:r>
                        <a:rPr lang="en-US" sz="2800" b="1" dirty="0" smtClean="0">
                          <a:latin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</a:rPr>
                        <a:t>hợp</a:t>
                      </a:r>
                      <a:r>
                        <a:rPr lang="en-US" sz="2800" b="1" dirty="0" smtClean="0">
                          <a:latin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</a:rPr>
                        <a:t>với</a:t>
                      </a:r>
                      <a:r>
                        <a:rPr lang="en-US" sz="2800" b="1" dirty="0" smtClean="0">
                          <a:latin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</a:rPr>
                        <a:t>khả</a:t>
                      </a:r>
                      <a:r>
                        <a:rPr lang="en-US" sz="2800" b="1" dirty="0" smtClean="0">
                          <a:latin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</a:rPr>
                        <a:t>năng</a:t>
                      </a:r>
                      <a:r>
                        <a:rPr lang="en-US" sz="2800" b="1" dirty="0" smtClean="0">
                          <a:latin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</a:rPr>
                        <a:t>cung</a:t>
                      </a:r>
                      <a:r>
                        <a:rPr lang="en-US" sz="2800" b="1" dirty="0" smtClean="0">
                          <a:latin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</a:rPr>
                        <a:t>cấp</a:t>
                      </a:r>
                      <a:r>
                        <a:rPr lang="en-US" sz="2800" b="1" dirty="0" smtClean="0">
                          <a:latin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</a:rPr>
                        <a:t>nguồn</a:t>
                      </a:r>
                      <a:r>
                        <a:rPr lang="en-US" sz="2800" b="1" dirty="0" smtClean="0">
                          <a:latin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</a:rPr>
                        <a:t>sống</a:t>
                      </a:r>
                      <a:r>
                        <a:rPr lang="en-US" sz="2800" b="1" dirty="0" smtClean="0">
                          <a:latin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</a:rPr>
                        <a:t>của</a:t>
                      </a:r>
                      <a:r>
                        <a:rPr lang="en-US" sz="2800" b="1" dirty="0" smtClean="0">
                          <a:latin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</a:rPr>
                        <a:t>môi</a:t>
                      </a:r>
                      <a:r>
                        <a:rPr lang="en-US" sz="2800" b="1" dirty="0" smtClean="0">
                          <a:latin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</a:rPr>
                        <a:t>trường</a:t>
                      </a:r>
                      <a:r>
                        <a:rPr lang="en-US" sz="2800" b="1" dirty="0" smtClean="0">
                          <a:latin typeface="Times New Roman" pitchFamily="18" charset="0"/>
                        </a:rPr>
                        <a:t>.</a:t>
                      </a:r>
                    </a:p>
                  </a:txBody>
                  <a:tcPr marT="45728" marB="4572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45072" name="Group 14"/>
          <p:cNvGrpSpPr>
            <a:grpSpLocks/>
          </p:cNvGrpSpPr>
          <p:nvPr/>
        </p:nvGrpSpPr>
        <p:grpSpPr bwMode="auto">
          <a:xfrm>
            <a:off x="2286000" y="3581400"/>
            <a:ext cx="4054475" cy="3209925"/>
            <a:chOff x="2630" y="528"/>
            <a:chExt cx="3034" cy="3018"/>
          </a:xfrm>
        </p:grpSpPr>
        <p:grpSp>
          <p:nvGrpSpPr>
            <p:cNvPr id="45073" name="Group 12"/>
            <p:cNvGrpSpPr>
              <a:grpSpLocks/>
            </p:cNvGrpSpPr>
            <p:nvPr/>
          </p:nvGrpSpPr>
          <p:grpSpPr bwMode="auto">
            <a:xfrm>
              <a:off x="2630" y="528"/>
              <a:ext cx="3034" cy="2304"/>
              <a:chOff x="75" y="1152"/>
              <a:chExt cx="3034" cy="2304"/>
            </a:xfrm>
          </p:grpSpPr>
          <p:sp>
            <p:nvSpPr>
              <p:cNvPr id="45075" name="Oval 6"/>
              <p:cNvSpPr>
                <a:spLocks noChangeArrowheads="1"/>
              </p:cNvSpPr>
              <p:nvPr/>
            </p:nvSpPr>
            <p:spPr bwMode="auto">
              <a:xfrm>
                <a:off x="780" y="1589"/>
                <a:ext cx="2111" cy="1129"/>
              </a:xfrm>
              <a:prstGeom prst="ellipse">
                <a:avLst/>
              </a:prstGeom>
              <a:solidFill>
                <a:srgbClr val="99CC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5076" name="Oval 7"/>
              <p:cNvSpPr>
                <a:spLocks noChangeArrowheads="1"/>
              </p:cNvSpPr>
              <p:nvPr/>
            </p:nvSpPr>
            <p:spPr bwMode="auto">
              <a:xfrm>
                <a:off x="2136" y="2122"/>
                <a:ext cx="372" cy="483"/>
              </a:xfrm>
              <a:prstGeom prst="ellipse">
                <a:avLst/>
              </a:prstGeom>
              <a:solidFill>
                <a:srgbClr val="0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5077" name="Line 8"/>
              <p:cNvSpPr>
                <a:spLocks noChangeShapeType="1"/>
              </p:cNvSpPr>
              <p:nvPr/>
            </p:nvSpPr>
            <p:spPr bwMode="auto">
              <a:xfrm>
                <a:off x="2332" y="2591"/>
                <a:ext cx="0" cy="484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78" name="Text Box 9"/>
              <p:cNvSpPr txBox="1">
                <a:spLocks noChangeArrowheads="1"/>
              </p:cNvSpPr>
              <p:nvPr/>
            </p:nvSpPr>
            <p:spPr bwMode="auto">
              <a:xfrm>
                <a:off x="75" y="1152"/>
                <a:ext cx="1546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Kích thước tối đa</a:t>
                </a:r>
                <a:r>
                  <a:rPr lang="en-US" altLang="en-US" sz="1800">
                    <a:latin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45079" name="Line 10"/>
              <p:cNvSpPr>
                <a:spLocks noChangeShapeType="1"/>
              </p:cNvSpPr>
              <p:nvPr/>
            </p:nvSpPr>
            <p:spPr bwMode="auto">
              <a:xfrm flipV="1">
                <a:off x="805" y="1725"/>
                <a:ext cx="11" cy="29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80" name="Text Box 11"/>
              <p:cNvSpPr txBox="1">
                <a:spLocks noChangeArrowheads="1"/>
              </p:cNvSpPr>
              <p:nvPr/>
            </p:nvSpPr>
            <p:spPr bwMode="auto">
              <a:xfrm>
                <a:off x="1597" y="2943"/>
                <a:ext cx="1512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Kích thước tối thiểu</a:t>
                </a:r>
                <a:r>
                  <a:rPr lang="en-US" altLang="en-US" sz="2000">
                    <a:latin typeface="Arial" panose="020B0604020202020204" pitchFamily="34" charset="0"/>
                  </a:rPr>
                  <a:t> </a:t>
                </a:r>
              </a:p>
            </p:txBody>
          </p:sp>
        </p:grpSp>
        <p:sp>
          <p:nvSpPr>
            <p:cNvPr id="45074" name="Text Box 13"/>
            <p:cNvSpPr txBox="1">
              <a:spLocks noChangeArrowheads="1"/>
            </p:cNvSpPr>
            <p:nvPr/>
          </p:nvSpPr>
          <p:spPr bwMode="auto">
            <a:xfrm>
              <a:off x="2928" y="2880"/>
              <a:ext cx="2448" cy="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rgbClr val="000099"/>
                  </a:solidFill>
                  <a:latin typeface="Arial" panose="020B0604020202020204" pitchFamily="34" charset="0"/>
                </a:rPr>
                <a:t>Sơ đồ mô tả hai giá trị kích thước của quần thể</a:t>
              </a:r>
              <a:r>
                <a:rPr lang="en-US" altLang="en-US" sz="2000" b="1">
                  <a:solidFill>
                    <a:srgbClr val="000099"/>
                  </a:solidFill>
                  <a:latin typeface="Tahoma" panose="020B0604030504040204" pitchFamily="34" charset="0"/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5B9E35A-300D-4374-81F6-2897248DDCE6}" type="slidenum">
              <a:rPr lang="en-US" altLang="en-US">
                <a:solidFill>
                  <a:srgbClr val="898989"/>
                </a:solidFill>
              </a:rPr>
              <a:pPr/>
              <a:t>27</a:t>
            </a:fld>
            <a:endParaRPr lang="en-US" altLang="en-US">
              <a:solidFill>
                <a:srgbClr val="898989"/>
              </a:solidFill>
            </a:endParaRPr>
          </a:p>
        </p:txBody>
      </p:sp>
      <p:grpSp>
        <p:nvGrpSpPr>
          <p:cNvPr id="46083" name="Group 19"/>
          <p:cNvGrpSpPr>
            <a:grpSpLocks/>
          </p:cNvGrpSpPr>
          <p:nvPr/>
        </p:nvGrpSpPr>
        <p:grpSpPr bwMode="auto">
          <a:xfrm>
            <a:off x="76200" y="1143000"/>
            <a:ext cx="4724400" cy="5257800"/>
            <a:chOff x="240" y="192"/>
            <a:chExt cx="3072" cy="3360"/>
          </a:xfrm>
        </p:grpSpPr>
        <p:grpSp>
          <p:nvGrpSpPr>
            <p:cNvPr id="46088" name="Group 18"/>
            <p:cNvGrpSpPr>
              <a:grpSpLocks/>
            </p:cNvGrpSpPr>
            <p:nvPr/>
          </p:nvGrpSpPr>
          <p:grpSpPr bwMode="auto">
            <a:xfrm>
              <a:off x="240" y="192"/>
              <a:ext cx="3072" cy="3360"/>
              <a:chOff x="240" y="192"/>
              <a:chExt cx="3072" cy="3360"/>
            </a:xfrm>
          </p:grpSpPr>
          <p:pic>
            <p:nvPicPr>
              <p:cNvPr id="46090" name="Picture 14" descr="IMG_2805"/>
              <p:cNvPicPr>
                <a:picLocks noChangeAspect="1" noChangeArrowheads="1"/>
              </p:cNvPicPr>
              <p:nvPr/>
            </p:nvPicPr>
            <p:blipFill>
              <a:blip r:embed="rId2">
                <a:lum bright="-40000" contras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" y="336"/>
                <a:ext cx="3360" cy="30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6091" name="Text Box 9"/>
              <p:cNvSpPr txBox="1">
                <a:spLocks noChangeArrowheads="1"/>
              </p:cNvSpPr>
              <p:nvPr/>
            </p:nvSpPr>
            <p:spPr bwMode="auto">
              <a:xfrm>
                <a:off x="480" y="672"/>
                <a:ext cx="624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800" b="1">
                    <a:solidFill>
                      <a:srgbClr val="FF3300"/>
                    </a:solidFill>
                    <a:latin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46092" name="Text Box 10"/>
              <p:cNvSpPr txBox="1">
                <a:spLocks noChangeArrowheads="1"/>
              </p:cNvSpPr>
              <p:nvPr/>
            </p:nvSpPr>
            <p:spPr bwMode="auto">
              <a:xfrm>
                <a:off x="2577" y="672"/>
                <a:ext cx="543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800" b="1">
                    <a:solidFill>
                      <a:srgbClr val="FF3300"/>
                    </a:solidFill>
                    <a:latin typeface="Arial" panose="020B0604020202020204" pitchFamily="34" charset="0"/>
                  </a:rPr>
                  <a:t>i</a:t>
                </a:r>
              </a:p>
            </p:txBody>
          </p:sp>
          <p:sp>
            <p:nvSpPr>
              <p:cNvPr id="46093" name="Text Box 11"/>
              <p:cNvSpPr txBox="1">
                <a:spLocks noChangeArrowheads="1"/>
              </p:cNvSpPr>
              <p:nvPr/>
            </p:nvSpPr>
            <p:spPr bwMode="auto">
              <a:xfrm>
                <a:off x="2611" y="2643"/>
                <a:ext cx="215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800" b="1">
                    <a:solidFill>
                      <a:srgbClr val="FF3300"/>
                    </a:solidFill>
                    <a:latin typeface="Arial" panose="020B0604020202020204" pitchFamily="34" charset="0"/>
                  </a:rPr>
                  <a:t>e</a:t>
                </a:r>
              </a:p>
            </p:txBody>
          </p:sp>
          <p:sp>
            <p:nvSpPr>
              <p:cNvPr id="46094" name="Text Box 12"/>
              <p:cNvSpPr txBox="1">
                <a:spLocks noChangeArrowheads="1"/>
              </p:cNvSpPr>
              <p:nvPr/>
            </p:nvSpPr>
            <p:spPr bwMode="auto">
              <a:xfrm>
                <a:off x="528" y="2499"/>
                <a:ext cx="56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800" b="1">
                    <a:solidFill>
                      <a:srgbClr val="FF3300"/>
                    </a:solidFill>
                    <a:latin typeface="Arial" panose="020B0604020202020204" pitchFamily="34" charset="0"/>
                  </a:rPr>
                  <a:t>d</a:t>
                </a:r>
              </a:p>
            </p:txBody>
          </p:sp>
        </p:grpSp>
        <p:sp>
          <p:nvSpPr>
            <p:cNvPr id="46089" name="Rectangle 5"/>
            <p:cNvSpPr>
              <a:spLocks noChangeArrowheads="1"/>
            </p:cNvSpPr>
            <p:nvPr/>
          </p:nvSpPr>
          <p:spPr bwMode="auto">
            <a:xfrm>
              <a:off x="240" y="3072"/>
              <a:ext cx="3072" cy="48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latin typeface="Arial" panose="020B0604020202020204" pitchFamily="34" charset="0"/>
                </a:rPr>
                <a:t>Các nhân tố ảnh hưởng đến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latin typeface="Arial" panose="020B0604020202020204" pitchFamily="34" charset="0"/>
                </a:rPr>
                <a:t>Kích thước của quần thể</a:t>
              </a:r>
            </a:p>
          </p:txBody>
        </p:sp>
      </p:grpSp>
      <p:pic>
        <p:nvPicPr>
          <p:cNvPr id="46084" name="Picture 13" descr="0307_1j_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00050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Box 13"/>
          <p:cNvSpPr txBox="1">
            <a:spLocks noChangeArrowheads="1"/>
          </p:cNvSpPr>
          <p:nvPr/>
        </p:nvSpPr>
        <p:spPr bwMode="auto">
          <a:xfrm>
            <a:off x="5562600" y="4267200"/>
            <a:ext cx="335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Arial" panose="020B0604020202020204" pitchFamily="34" charset="0"/>
            </a:endParaRPr>
          </a:p>
        </p:txBody>
      </p:sp>
      <p:sp>
        <p:nvSpPr>
          <p:cNvPr id="46086" name="Rectangle 13"/>
          <p:cNvSpPr>
            <a:spLocks noChangeArrowheads="1"/>
          </p:cNvSpPr>
          <p:nvPr/>
        </p:nvSpPr>
        <p:spPr bwMode="auto">
          <a:xfrm>
            <a:off x="304800" y="457200"/>
            <a:ext cx="929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nhân tố ảnh hưởng đến kích thước của quần thể sinh vật</a:t>
            </a:r>
            <a:endParaRPr lang="en-US" altLang="en-US" sz="2400" b="1">
              <a:latin typeface="Arial" panose="020B0604020202020204" pitchFamily="34" charset="0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lum bright="-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 t="1888" r="2777" b="3773"/>
          <a:stretch>
            <a:fillRect/>
          </a:stretch>
        </p:blipFill>
        <p:spPr bwMode="auto">
          <a:xfrm>
            <a:off x="4953000" y="1219200"/>
            <a:ext cx="4114800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CB4F67C-8603-4C91-ACDF-CF222604C739}" type="slidenum">
              <a:rPr lang="en-US" altLang="en-US">
                <a:solidFill>
                  <a:srgbClr val="898989"/>
                </a:solidFill>
              </a:rPr>
              <a:pPr/>
              <a:t>28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12292" name="Picture 4" descr="Vooc cat 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276600"/>
            <a:ext cx="3581400" cy="29432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bò xá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86200" cy="2667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lan hai 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3886200" cy="29305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sao 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0"/>
            <a:ext cx="3657600" cy="26781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5410200" y="2819400"/>
            <a:ext cx="3886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latin typeface="Arial" panose="020B0604020202020204" pitchFamily="34" charset="0"/>
              </a:rPr>
              <a:t>Sao la</a:t>
            </a:r>
          </a:p>
        </p:txBody>
      </p:sp>
      <p:sp>
        <p:nvSpPr>
          <p:cNvPr id="12305" name="Text Box 17"/>
          <p:cNvSpPr txBox="1">
            <a:spLocks noChangeArrowheads="1"/>
          </p:cNvSpPr>
          <p:nvPr/>
        </p:nvSpPr>
        <p:spPr bwMode="auto">
          <a:xfrm>
            <a:off x="76200" y="2819400"/>
            <a:ext cx="3886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latin typeface="Arial" panose="020B0604020202020204" pitchFamily="34" charset="0"/>
              </a:rPr>
              <a:t>Bò xám Đông Dương</a:t>
            </a:r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0" y="6324600"/>
            <a:ext cx="472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latin typeface="Arial" panose="020B0604020202020204" pitchFamily="34" charset="0"/>
              </a:rPr>
              <a:t>Lan hài đỏ</a:t>
            </a:r>
          </a:p>
        </p:txBody>
      </p:sp>
      <p:sp>
        <p:nvSpPr>
          <p:cNvPr id="12307" name="Text Box 19"/>
          <p:cNvSpPr txBox="1">
            <a:spLocks noChangeArrowheads="1"/>
          </p:cNvSpPr>
          <p:nvPr/>
        </p:nvSpPr>
        <p:spPr bwMode="auto">
          <a:xfrm>
            <a:off x="5562600" y="6324600"/>
            <a:ext cx="3733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latin typeface="Arial" panose="020B0604020202020204" pitchFamily="34" charset="0"/>
              </a:rPr>
              <a:t>Voọc Cát Bà</a:t>
            </a:r>
          </a:p>
        </p:txBody>
      </p:sp>
      <p:sp>
        <p:nvSpPr>
          <p:cNvPr id="10" name="Flowchart: Connector 9"/>
          <p:cNvSpPr/>
          <p:nvPr/>
        </p:nvSpPr>
        <p:spPr>
          <a:xfrm>
            <a:off x="3352800" y="1752600"/>
            <a:ext cx="2819400" cy="30480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>
                <a:solidFill>
                  <a:srgbClr val="FF0000"/>
                </a:solidFill>
              </a:rPr>
              <a:t>Dưới mức tối thiểu</a:t>
            </a:r>
          </a:p>
          <a:p>
            <a:pPr algn="ctr" eaLnBrk="1" hangingPunct="1">
              <a:defRPr/>
            </a:pPr>
            <a:r>
              <a:rPr lang="en-US" sz="320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sz="3200">
                <a:solidFill>
                  <a:srgbClr val="0000FF"/>
                </a:solidFill>
              </a:rPr>
              <a:t>Nguy cơ tuyệt chủng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4" grpId="0"/>
      <p:bldP spid="12305" grpId="0"/>
      <p:bldP spid="12306" grpId="0"/>
      <p:bldP spid="12307" grpId="0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3C7F356-E1F6-40EB-AB66-DA5F5FD9A5F7}" type="slidenum">
              <a:rPr lang="en-US" altLang="en-US">
                <a:solidFill>
                  <a:srgbClr val="898989"/>
                </a:solidFill>
              </a:rPr>
              <a:pPr/>
              <a:t>29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49155" name="Title 1"/>
          <p:cNvSpPr>
            <a:spLocks noGrp="1"/>
          </p:cNvSpPr>
          <p:nvPr>
            <p:ph type="title"/>
          </p:nvPr>
        </p:nvSpPr>
        <p:spPr>
          <a:xfrm>
            <a:off x="990600" y="2209800"/>
            <a:ext cx="7315200" cy="1905000"/>
          </a:xfrm>
          <a:solidFill>
            <a:srgbClr val="FFC000"/>
          </a:solidFill>
        </p:spPr>
        <p:txBody>
          <a:bodyPr/>
          <a:lstStyle/>
          <a:p>
            <a:r>
              <a:rPr lang="en-US" alt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VI. TĂNG TRƯỞNG CỦA QUẦN THỂ</a:t>
            </a:r>
            <a:endParaRPr lang="en-US" altLang="en-US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EE1AAAE-C235-4593-BDBF-E699F04F493A}" type="slidenum">
              <a:rPr lang="en-US" altLang="en-US">
                <a:solidFill>
                  <a:srgbClr val="898989"/>
                </a:solidFill>
              </a:rPr>
              <a:pPr/>
              <a:t>3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575"/>
            <a:ext cx="9144000" cy="1252538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số đặc trưng cơ bản </a:t>
            </a:r>
            <a:b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 quần thể sinh vật.</a:t>
            </a:r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/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QTSV. </a:t>
            </a:r>
          </a:p>
          <a:p>
            <a:pPr eaLnBrk="1" hangingPunct="1"/>
            <a:endParaRPr lang="en-US" altLang="en-US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871AF25-A5F8-4FA8-A503-18D9F2E101DB}" type="slidenum">
              <a:rPr lang="en-US" altLang="en-US">
                <a:solidFill>
                  <a:srgbClr val="898989"/>
                </a:solidFill>
              </a:rPr>
              <a:pPr/>
              <a:t>30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50180" name="Title 1"/>
          <p:cNvSpPr txBox="1">
            <a:spLocks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CC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2"/>
                </a:solidFill>
                <a:latin typeface="Arial" panose="020B0604020202020204" pitchFamily="34" charset="0"/>
              </a:rPr>
              <a:t>	</a:t>
            </a: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VI. TĂNG TRƯỞNG CỦA QUẦN THỂ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0"/>
            <a:ext cx="4572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ĐẶC TRƯNG CƠ BẢN CỦA QUẦN THỂ</a:t>
            </a:r>
            <a:endParaRPr lang="en-US">
              <a:latin typeface="Arial" charset="0"/>
            </a:endParaRPr>
          </a:p>
        </p:txBody>
      </p:sp>
      <p:pic>
        <p:nvPicPr>
          <p:cNvPr id="15" name="Picture 11" descr="383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" t="9225" r="5556" b="3139"/>
          <a:stretch>
            <a:fillRect/>
          </a:stretch>
        </p:blipFill>
        <p:spPr bwMode="auto">
          <a:xfrm>
            <a:off x="3657600" y="2667000"/>
            <a:ext cx="533400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Line 10"/>
          <p:cNvSpPr>
            <a:spLocks noChangeShapeType="1"/>
          </p:cNvSpPr>
          <p:nvPr/>
        </p:nvSpPr>
        <p:spPr bwMode="auto">
          <a:xfrm flipH="1">
            <a:off x="5334000" y="2209800"/>
            <a:ext cx="152400" cy="12954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 flipH="1">
            <a:off x="7239000" y="2362200"/>
            <a:ext cx="914400" cy="11049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800600" y="990600"/>
            <a:ext cx="2209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Arial" panose="020B0604020202020204" pitchFamily="34" charset="0"/>
              </a:rPr>
              <a:t>Tăng trưởng theo tiềm năng sinh học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086600" y="990600"/>
            <a:ext cx="2209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Arial" panose="020B0604020202020204" pitchFamily="34" charset="0"/>
              </a:rPr>
              <a:t>Tăng trưởng theo thực tế của quần thể</a:t>
            </a:r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3733800" y="6096000"/>
            <a:ext cx="5410200" cy="838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Đường cong tăng tưởng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của quần thể</a:t>
            </a:r>
          </a:p>
        </p:txBody>
      </p:sp>
      <p:sp>
        <p:nvSpPr>
          <p:cNvPr id="2" name="Rectangle 1"/>
          <p:cNvSpPr/>
          <p:nvPr/>
        </p:nvSpPr>
        <p:spPr>
          <a:xfrm>
            <a:off x="192741" y="1030468"/>
            <a:ext cx="3440206" cy="532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Điều kiện môi trường thuận lợi: Tăng trưởng theo tiềm năng sinh học (đường cong tăng trưởng hình chữ J)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Điều kiện môi trường không hoàn toàn thuận lợi: </a:t>
            </a:r>
            <a:r>
              <a:rPr lang="it-IT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Tăng trưởng của quần thể thường bị giới hạn</a:t>
            </a:r>
            <a:r>
              <a:rPr lang="pt-BR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(đường cong tăng trưởng hình chữ S)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5452F5F-1715-4AF3-A75C-4F5A3AA4D0BF}" type="slidenum">
              <a:rPr lang="en-US" altLang="en-US">
                <a:solidFill>
                  <a:srgbClr val="045C75"/>
                </a:solidFill>
                <a:latin typeface="Times New Roman" panose="02020603050405020304" pitchFamily="18" charset="0"/>
              </a:rPr>
              <a:pPr/>
              <a:t>4</a:t>
            </a:fld>
            <a:endParaRPr lang="en-US" altLang="en-US">
              <a:solidFill>
                <a:srgbClr val="045C75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8458200" cy="5334000"/>
          </a:xfrm>
        </p:spPr>
        <p:txBody>
          <a:bodyPr>
            <a:noAutofit/>
          </a:bodyPr>
          <a:lstStyle/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US" sz="2700" dirty="0" err="1" smtClean="0">
                <a:solidFill>
                  <a:srgbClr val="0000FF"/>
                </a:solidFill>
              </a:rPr>
              <a:t>Là</a:t>
            </a:r>
            <a:r>
              <a:rPr lang="en-US" sz="2700" dirty="0" smtClean="0">
                <a:solidFill>
                  <a:srgbClr val="0000FF"/>
                </a:solidFill>
              </a:rPr>
              <a:t> </a:t>
            </a:r>
            <a:r>
              <a:rPr lang="en-US" sz="2700" dirty="0" err="1" smtClean="0">
                <a:solidFill>
                  <a:srgbClr val="0000FF"/>
                </a:solidFill>
              </a:rPr>
              <a:t>tỉ</a:t>
            </a:r>
            <a:r>
              <a:rPr lang="en-US" sz="2700" dirty="0" smtClean="0">
                <a:solidFill>
                  <a:srgbClr val="0000FF"/>
                </a:solidFill>
              </a:rPr>
              <a:t> </a:t>
            </a:r>
            <a:r>
              <a:rPr lang="en-US" sz="2700" dirty="0" err="1" smtClean="0">
                <a:solidFill>
                  <a:srgbClr val="0000FF"/>
                </a:solidFill>
              </a:rPr>
              <a:t>lệ</a:t>
            </a:r>
            <a:r>
              <a:rPr lang="en-US" sz="2700" dirty="0" smtClean="0">
                <a:solidFill>
                  <a:srgbClr val="0000FF"/>
                </a:solidFill>
              </a:rPr>
              <a:t> </a:t>
            </a:r>
            <a:r>
              <a:rPr lang="en-US" sz="2700" dirty="0" err="1" smtClean="0">
                <a:solidFill>
                  <a:srgbClr val="0000FF"/>
                </a:solidFill>
              </a:rPr>
              <a:t>giữa</a:t>
            </a:r>
            <a:r>
              <a:rPr lang="en-US" sz="2700" dirty="0" smtClean="0">
                <a:solidFill>
                  <a:srgbClr val="0000FF"/>
                </a:solidFill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</a:rPr>
              <a:t>số</a:t>
            </a:r>
            <a:r>
              <a:rPr lang="en-US" sz="2700" dirty="0" smtClean="0">
                <a:solidFill>
                  <a:srgbClr val="FF0000"/>
                </a:solidFill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</a:rPr>
              <a:t>lượng</a:t>
            </a:r>
            <a:r>
              <a:rPr lang="en-US" sz="2700" dirty="0" smtClean="0">
                <a:solidFill>
                  <a:srgbClr val="FF0000"/>
                </a:solidFill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</a:rPr>
              <a:t>cá</a:t>
            </a:r>
            <a:r>
              <a:rPr lang="en-US" sz="2700" dirty="0" smtClean="0">
                <a:solidFill>
                  <a:srgbClr val="FF0000"/>
                </a:solidFill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</a:rPr>
              <a:t>thể</a:t>
            </a:r>
            <a:r>
              <a:rPr lang="en-US" sz="2700" dirty="0" smtClean="0">
                <a:solidFill>
                  <a:srgbClr val="FF0000"/>
                </a:solidFill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</a:rPr>
              <a:t>đực</a:t>
            </a:r>
            <a:r>
              <a:rPr lang="en-US" sz="2700" dirty="0" smtClean="0">
                <a:solidFill>
                  <a:srgbClr val="FF0000"/>
                </a:solidFill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</a:rPr>
              <a:t>và</a:t>
            </a:r>
            <a:r>
              <a:rPr lang="en-US" sz="2700" dirty="0" smtClean="0">
                <a:solidFill>
                  <a:srgbClr val="FF0000"/>
                </a:solidFill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</a:rPr>
              <a:t>cái</a:t>
            </a:r>
            <a:r>
              <a:rPr lang="en-US" sz="2700" dirty="0" smtClean="0">
                <a:solidFill>
                  <a:srgbClr val="FF0000"/>
                </a:solidFill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</a:rPr>
              <a:t>trong</a:t>
            </a:r>
            <a:r>
              <a:rPr lang="en-US" sz="2700" dirty="0" smtClean="0">
                <a:solidFill>
                  <a:srgbClr val="FF0000"/>
                </a:solidFill>
              </a:rPr>
              <a:t> </a:t>
            </a:r>
            <a:r>
              <a:rPr lang="en-US" sz="2700" dirty="0" smtClean="0">
                <a:solidFill>
                  <a:srgbClr val="0000FF"/>
                </a:solidFill>
              </a:rPr>
              <a:t>QT.</a:t>
            </a:r>
          </a:p>
          <a:p>
            <a:pPr marL="274320" indent="-274320" algn="just" fontAlgn="auto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US" sz="2700" dirty="0" err="1" smtClean="0">
                <a:solidFill>
                  <a:srgbClr val="0000FF"/>
                </a:solidFill>
              </a:rPr>
              <a:t>Tỉ</a:t>
            </a:r>
            <a:r>
              <a:rPr lang="en-US" sz="2700" dirty="0" smtClean="0">
                <a:solidFill>
                  <a:srgbClr val="0000FF"/>
                </a:solidFill>
              </a:rPr>
              <a:t> </a:t>
            </a:r>
            <a:r>
              <a:rPr lang="en-US" sz="2700" dirty="0" err="1" smtClean="0">
                <a:solidFill>
                  <a:srgbClr val="0000FF"/>
                </a:solidFill>
              </a:rPr>
              <a:t>lệ</a:t>
            </a:r>
            <a:r>
              <a:rPr lang="en-US" sz="2700" dirty="0" smtClean="0">
                <a:solidFill>
                  <a:srgbClr val="0000FF"/>
                </a:solidFill>
              </a:rPr>
              <a:t> </a:t>
            </a:r>
            <a:r>
              <a:rPr lang="en-US" sz="2700" dirty="0" err="1" smtClean="0">
                <a:solidFill>
                  <a:srgbClr val="0000FF"/>
                </a:solidFill>
              </a:rPr>
              <a:t>giới</a:t>
            </a:r>
            <a:r>
              <a:rPr lang="en-US" sz="2700" dirty="0" smtClean="0">
                <a:solidFill>
                  <a:srgbClr val="0000FF"/>
                </a:solidFill>
              </a:rPr>
              <a:t> </a:t>
            </a:r>
            <a:r>
              <a:rPr lang="en-US" sz="2700" dirty="0" err="1" smtClean="0">
                <a:solidFill>
                  <a:srgbClr val="0000FF"/>
                </a:solidFill>
              </a:rPr>
              <a:t>tính</a:t>
            </a:r>
            <a:r>
              <a:rPr lang="en-US" sz="2700" dirty="0" smtClean="0">
                <a:solidFill>
                  <a:srgbClr val="0000FF"/>
                </a:solidFill>
              </a:rPr>
              <a:t> </a:t>
            </a:r>
            <a:r>
              <a:rPr lang="en-US" sz="2700" dirty="0" err="1" smtClean="0">
                <a:solidFill>
                  <a:srgbClr val="0000FF"/>
                </a:solidFill>
              </a:rPr>
              <a:t>thường</a:t>
            </a:r>
            <a:r>
              <a:rPr lang="en-US" sz="2700" dirty="0" smtClean="0">
                <a:solidFill>
                  <a:srgbClr val="0000FF"/>
                </a:solidFill>
              </a:rPr>
              <a:t> 1/1. </a:t>
            </a:r>
            <a:r>
              <a:rPr lang="en-US" sz="2700" dirty="0" err="1" smtClean="0">
                <a:solidFill>
                  <a:srgbClr val="0000FF"/>
                </a:solidFill>
              </a:rPr>
              <a:t>Đặc</a:t>
            </a:r>
            <a:r>
              <a:rPr lang="en-US" sz="2700" dirty="0" smtClean="0">
                <a:solidFill>
                  <a:srgbClr val="0000FF"/>
                </a:solidFill>
              </a:rPr>
              <a:t> </a:t>
            </a:r>
            <a:r>
              <a:rPr lang="en-US" sz="2700" dirty="0" err="1" smtClean="0">
                <a:solidFill>
                  <a:srgbClr val="0000FF"/>
                </a:solidFill>
              </a:rPr>
              <a:t>biệt</a:t>
            </a:r>
            <a:r>
              <a:rPr lang="en-US" sz="2700" dirty="0" smtClean="0">
                <a:solidFill>
                  <a:srgbClr val="0000FF"/>
                </a:solidFill>
              </a:rPr>
              <a:t> </a:t>
            </a:r>
            <a:r>
              <a:rPr lang="en-US" sz="2700" dirty="0" err="1" smtClean="0">
                <a:solidFill>
                  <a:srgbClr val="0000FF"/>
                </a:solidFill>
              </a:rPr>
              <a:t>trong</a:t>
            </a:r>
            <a:r>
              <a:rPr lang="en-US" sz="2700" dirty="0" smtClean="0">
                <a:solidFill>
                  <a:srgbClr val="0000FF"/>
                </a:solidFill>
              </a:rPr>
              <a:t> </a:t>
            </a:r>
            <a:r>
              <a:rPr lang="en-US" sz="2700" dirty="0" err="1" smtClean="0">
                <a:solidFill>
                  <a:srgbClr val="0000FF"/>
                </a:solidFill>
              </a:rPr>
              <a:t>giai</a:t>
            </a:r>
            <a:r>
              <a:rPr lang="en-US" sz="2700" dirty="0" smtClean="0">
                <a:solidFill>
                  <a:srgbClr val="0000FF"/>
                </a:solidFill>
              </a:rPr>
              <a:t> </a:t>
            </a:r>
            <a:r>
              <a:rPr lang="en-US" sz="2700" dirty="0" err="1" smtClean="0">
                <a:solidFill>
                  <a:srgbClr val="0000FF"/>
                </a:solidFill>
              </a:rPr>
              <a:t>đoạn</a:t>
            </a:r>
            <a:r>
              <a:rPr lang="en-US" sz="2700" dirty="0" smtClean="0">
                <a:solidFill>
                  <a:srgbClr val="0000FF"/>
                </a:solidFill>
              </a:rPr>
              <a:t> con non. </a:t>
            </a:r>
          </a:p>
          <a:p>
            <a:pPr marL="274320" indent="-274320" algn="just" fontAlgn="auto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endParaRPr lang="en-US" sz="2700" dirty="0" smtClean="0">
              <a:solidFill>
                <a:srgbClr val="0000FF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 panose="05020102010507070707" pitchFamily="18" charset="2"/>
              <a:buNone/>
              <a:defRPr/>
            </a:pPr>
            <a:endParaRPr lang="en-US" sz="2700" dirty="0" smtClean="0">
              <a:solidFill>
                <a:srgbClr val="0000FF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 panose="05020102010507070707" pitchFamily="18" charset="2"/>
              <a:buNone/>
              <a:defRPr/>
            </a:pPr>
            <a:endParaRPr lang="en-US" sz="2700" dirty="0" smtClean="0">
              <a:solidFill>
                <a:srgbClr val="0000FF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 panose="05020102010507070707" pitchFamily="18" charset="2"/>
              <a:buNone/>
              <a:defRPr/>
            </a:pPr>
            <a:endParaRPr lang="en-US" sz="2700" dirty="0" smtClean="0">
              <a:solidFill>
                <a:srgbClr val="0000FF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 panose="05020102010507070707" pitchFamily="18" charset="2"/>
              <a:buNone/>
              <a:defRPr/>
            </a:pPr>
            <a:endParaRPr lang="en-US" sz="2700" dirty="0" smtClean="0">
              <a:solidFill>
                <a:srgbClr val="0000FF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 panose="05020102010507070707" pitchFamily="18" charset="2"/>
              <a:buNone/>
              <a:defRPr/>
            </a:pPr>
            <a:endParaRPr lang="en-US" sz="27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0"/>
            <a:ext cx="4572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ĐẶC TRƯNG CƠ BẢN CỦA QUẦN THỂ</a:t>
            </a:r>
            <a:endParaRPr lang="en-US">
              <a:latin typeface="Arial" charset="0"/>
            </a:endParaRPr>
          </a:p>
        </p:txBody>
      </p:sp>
      <p:grpSp>
        <p:nvGrpSpPr>
          <p:cNvPr id="22533" name="Group 15"/>
          <p:cNvGrpSpPr>
            <a:grpSpLocks/>
          </p:cNvGrpSpPr>
          <p:nvPr/>
        </p:nvGrpSpPr>
        <p:grpSpPr bwMode="auto">
          <a:xfrm>
            <a:off x="-304800" y="1828800"/>
            <a:ext cx="1143000" cy="1981200"/>
            <a:chOff x="2400" y="1776"/>
            <a:chExt cx="1597" cy="1178"/>
          </a:xfrm>
        </p:grpSpPr>
        <p:sp>
          <p:nvSpPr>
            <p:cNvPr id="22537" name="AutoShape 16"/>
            <p:cNvSpPr>
              <a:spLocks noChangeAspect="1" noChangeArrowheads="1" noTextEdit="1"/>
            </p:cNvSpPr>
            <p:nvPr/>
          </p:nvSpPr>
          <p:spPr bwMode="auto">
            <a:xfrm>
              <a:off x="2400" y="1776"/>
              <a:ext cx="1597" cy="1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8" name="Freeform 17"/>
            <p:cNvSpPr>
              <a:spLocks/>
            </p:cNvSpPr>
            <p:nvPr/>
          </p:nvSpPr>
          <p:spPr bwMode="auto">
            <a:xfrm>
              <a:off x="2400" y="1776"/>
              <a:ext cx="1597" cy="1094"/>
            </a:xfrm>
            <a:custGeom>
              <a:avLst/>
              <a:gdLst>
                <a:gd name="T0" fmla="*/ 1 w 3194"/>
                <a:gd name="T1" fmla="*/ 1 h 2188"/>
                <a:gd name="T2" fmla="*/ 1 w 3194"/>
                <a:gd name="T3" fmla="*/ 1 h 2188"/>
                <a:gd name="T4" fmla="*/ 1 w 3194"/>
                <a:gd name="T5" fmla="*/ 1 h 2188"/>
                <a:gd name="T6" fmla="*/ 1 w 3194"/>
                <a:gd name="T7" fmla="*/ 1 h 2188"/>
                <a:gd name="T8" fmla="*/ 1 w 3194"/>
                <a:gd name="T9" fmla="*/ 1 h 2188"/>
                <a:gd name="T10" fmla="*/ 1 w 3194"/>
                <a:gd name="T11" fmla="*/ 1 h 2188"/>
                <a:gd name="T12" fmla="*/ 1 w 3194"/>
                <a:gd name="T13" fmla="*/ 1 h 2188"/>
                <a:gd name="T14" fmla="*/ 1 w 3194"/>
                <a:gd name="T15" fmla="*/ 1 h 2188"/>
                <a:gd name="T16" fmla="*/ 1 w 3194"/>
                <a:gd name="T17" fmla="*/ 1 h 2188"/>
                <a:gd name="T18" fmla="*/ 1 w 3194"/>
                <a:gd name="T19" fmla="*/ 1 h 2188"/>
                <a:gd name="T20" fmla="*/ 1 w 3194"/>
                <a:gd name="T21" fmla="*/ 1 h 2188"/>
                <a:gd name="T22" fmla="*/ 1 w 3194"/>
                <a:gd name="T23" fmla="*/ 1 h 2188"/>
                <a:gd name="T24" fmla="*/ 1 w 3194"/>
                <a:gd name="T25" fmla="*/ 1 h 2188"/>
                <a:gd name="T26" fmla="*/ 1 w 3194"/>
                <a:gd name="T27" fmla="*/ 1 h 2188"/>
                <a:gd name="T28" fmla="*/ 1 w 3194"/>
                <a:gd name="T29" fmla="*/ 1 h 2188"/>
                <a:gd name="T30" fmla="*/ 1 w 3194"/>
                <a:gd name="T31" fmla="*/ 1 h 2188"/>
                <a:gd name="T32" fmla="*/ 1 w 3194"/>
                <a:gd name="T33" fmla="*/ 1 h 2188"/>
                <a:gd name="T34" fmla="*/ 1 w 3194"/>
                <a:gd name="T35" fmla="*/ 1 h 2188"/>
                <a:gd name="T36" fmla="*/ 1 w 3194"/>
                <a:gd name="T37" fmla="*/ 1 h 2188"/>
                <a:gd name="T38" fmla="*/ 1 w 3194"/>
                <a:gd name="T39" fmla="*/ 1 h 2188"/>
                <a:gd name="T40" fmla="*/ 1 w 3194"/>
                <a:gd name="T41" fmla="*/ 1 h 2188"/>
                <a:gd name="T42" fmla="*/ 1 w 3194"/>
                <a:gd name="T43" fmla="*/ 1 h 2188"/>
                <a:gd name="T44" fmla="*/ 1 w 3194"/>
                <a:gd name="T45" fmla="*/ 1 h 2188"/>
                <a:gd name="T46" fmla="*/ 1 w 3194"/>
                <a:gd name="T47" fmla="*/ 1 h 2188"/>
                <a:gd name="T48" fmla="*/ 1 w 3194"/>
                <a:gd name="T49" fmla="*/ 1 h 2188"/>
                <a:gd name="T50" fmla="*/ 1 w 3194"/>
                <a:gd name="T51" fmla="*/ 1 h 2188"/>
                <a:gd name="T52" fmla="*/ 1 w 3194"/>
                <a:gd name="T53" fmla="*/ 1 h 2188"/>
                <a:gd name="T54" fmla="*/ 1 w 3194"/>
                <a:gd name="T55" fmla="*/ 1 h 2188"/>
                <a:gd name="T56" fmla="*/ 1 w 3194"/>
                <a:gd name="T57" fmla="*/ 1 h 2188"/>
                <a:gd name="T58" fmla="*/ 1 w 3194"/>
                <a:gd name="T59" fmla="*/ 1 h 2188"/>
                <a:gd name="T60" fmla="*/ 1 w 3194"/>
                <a:gd name="T61" fmla="*/ 1 h 2188"/>
                <a:gd name="T62" fmla="*/ 1 w 3194"/>
                <a:gd name="T63" fmla="*/ 1 h 2188"/>
                <a:gd name="T64" fmla="*/ 1 w 3194"/>
                <a:gd name="T65" fmla="*/ 1 h 2188"/>
                <a:gd name="T66" fmla="*/ 1 w 3194"/>
                <a:gd name="T67" fmla="*/ 1 h 2188"/>
                <a:gd name="T68" fmla="*/ 1 w 3194"/>
                <a:gd name="T69" fmla="*/ 1 h 2188"/>
                <a:gd name="T70" fmla="*/ 1 w 3194"/>
                <a:gd name="T71" fmla="*/ 1 h 2188"/>
                <a:gd name="T72" fmla="*/ 1 w 3194"/>
                <a:gd name="T73" fmla="*/ 1 h 2188"/>
                <a:gd name="T74" fmla="*/ 1 w 3194"/>
                <a:gd name="T75" fmla="*/ 1 h 2188"/>
                <a:gd name="T76" fmla="*/ 1 w 3194"/>
                <a:gd name="T77" fmla="*/ 1 h 2188"/>
                <a:gd name="T78" fmla="*/ 1 w 3194"/>
                <a:gd name="T79" fmla="*/ 1 h 2188"/>
                <a:gd name="T80" fmla="*/ 1 w 3194"/>
                <a:gd name="T81" fmla="*/ 1 h 2188"/>
                <a:gd name="T82" fmla="*/ 1 w 3194"/>
                <a:gd name="T83" fmla="*/ 1 h 2188"/>
                <a:gd name="T84" fmla="*/ 1 w 3194"/>
                <a:gd name="T85" fmla="*/ 1 h 2188"/>
                <a:gd name="T86" fmla="*/ 1 w 3194"/>
                <a:gd name="T87" fmla="*/ 1 h 2188"/>
                <a:gd name="T88" fmla="*/ 1 w 3194"/>
                <a:gd name="T89" fmla="*/ 1 h 2188"/>
                <a:gd name="T90" fmla="*/ 1 w 3194"/>
                <a:gd name="T91" fmla="*/ 1 h 2188"/>
                <a:gd name="T92" fmla="*/ 1 w 3194"/>
                <a:gd name="T93" fmla="*/ 1 h 2188"/>
                <a:gd name="T94" fmla="*/ 1 w 3194"/>
                <a:gd name="T95" fmla="*/ 1 h 218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194"/>
                <a:gd name="T145" fmla="*/ 0 h 2188"/>
                <a:gd name="T146" fmla="*/ 3194 w 3194"/>
                <a:gd name="T147" fmla="*/ 2188 h 218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194" h="2188">
                  <a:moveTo>
                    <a:pt x="2662" y="1808"/>
                  </a:moveTo>
                  <a:lnTo>
                    <a:pt x="2722" y="1733"/>
                  </a:lnTo>
                  <a:lnTo>
                    <a:pt x="2774" y="1653"/>
                  </a:lnTo>
                  <a:lnTo>
                    <a:pt x="2819" y="1569"/>
                  </a:lnTo>
                  <a:lnTo>
                    <a:pt x="2858" y="1481"/>
                  </a:lnTo>
                  <a:lnTo>
                    <a:pt x="2888" y="1388"/>
                  </a:lnTo>
                  <a:lnTo>
                    <a:pt x="2910" y="1293"/>
                  </a:lnTo>
                  <a:lnTo>
                    <a:pt x="2925" y="1196"/>
                  </a:lnTo>
                  <a:lnTo>
                    <a:pt x="2929" y="1095"/>
                  </a:lnTo>
                  <a:lnTo>
                    <a:pt x="2923" y="983"/>
                  </a:lnTo>
                  <a:lnTo>
                    <a:pt x="2907" y="875"/>
                  </a:lnTo>
                  <a:lnTo>
                    <a:pt x="2881" y="770"/>
                  </a:lnTo>
                  <a:lnTo>
                    <a:pt x="2843" y="670"/>
                  </a:lnTo>
                  <a:lnTo>
                    <a:pt x="2797" y="573"/>
                  </a:lnTo>
                  <a:lnTo>
                    <a:pt x="2743" y="483"/>
                  </a:lnTo>
                  <a:lnTo>
                    <a:pt x="2679" y="399"/>
                  </a:lnTo>
                  <a:lnTo>
                    <a:pt x="2608" y="321"/>
                  </a:lnTo>
                  <a:lnTo>
                    <a:pt x="2530" y="250"/>
                  </a:lnTo>
                  <a:lnTo>
                    <a:pt x="2446" y="187"/>
                  </a:lnTo>
                  <a:lnTo>
                    <a:pt x="2356" y="132"/>
                  </a:lnTo>
                  <a:lnTo>
                    <a:pt x="2259" y="86"/>
                  </a:lnTo>
                  <a:lnTo>
                    <a:pt x="2159" y="49"/>
                  </a:lnTo>
                  <a:lnTo>
                    <a:pt x="2054" y="22"/>
                  </a:lnTo>
                  <a:lnTo>
                    <a:pt x="1946" y="6"/>
                  </a:lnTo>
                  <a:lnTo>
                    <a:pt x="1834" y="0"/>
                  </a:lnTo>
                  <a:lnTo>
                    <a:pt x="1834" y="63"/>
                  </a:lnTo>
                  <a:lnTo>
                    <a:pt x="1938" y="69"/>
                  </a:lnTo>
                  <a:lnTo>
                    <a:pt x="2041" y="84"/>
                  </a:lnTo>
                  <a:lnTo>
                    <a:pt x="2140" y="110"/>
                  </a:lnTo>
                  <a:lnTo>
                    <a:pt x="2235" y="146"/>
                  </a:lnTo>
                  <a:lnTo>
                    <a:pt x="2325" y="188"/>
                  </a:lnTo>
                  <a:lnTo>
                    <a:pt x="2410" y="241"/>
                  </a:lnTo>
                  <a:lnTo>
                    <a:pt x="2489" y="298"/>
                  </a:lnTo>
                  <a:lnTo>
                    <a:pt x="2562" y="366"/>
                  </a:lnTo>
                  <a:lnTo>
                    <a:pt x="2629" y="438"/>
                  </a:lnTo>
                  <a:lnTo>
                    <a:pt x="2688" y="519"/>
                  </a:lnTo>
                  <a:lnTo>
                    <a:pt x="2739" y="604"/>
                  </a:lnTo>
                  <a:lnTo>
                    <a:pt x="2784" y="694"/>
                  </a:lnTo>
                  <a:lnTo>
                    <a:pt x="2817" y="789"/>
                  </a:lnTo>
                  <a:lnTo>
                    <a:pt x="2843" y="888"/>
                  </a:lnTo>
                  <a:lnTo>
                    <a:pt x="2858" y="991"/>
                  </a:lnTo>
                  <a:lnTo>
                    <a:pt x="2864" y="1095"/>
                  </a:lnTo>
                  <a:lnTo>
                    <a:pt x="2858" y="1196"/>
                  </a:lnTo>
                  <a:lnTo>
                    <a:pt x="2845" y="1293"/>
                  </a:lnTo>
                  <a:lnTo>
                    <a:pt x="2821" y="1386"/>
                  </a:lnTo>
                  <a:lnTo>
                    <a:pt x="2789" y="1477"/>
                  </a:lnTo>
                  <a:lnTo>
                    <a:pt x="2750" y="1563"/>
                  </a:lnTo>
                  <a:lnTo>
                    <a:pt x="2703" y="1645"/>
                  </a:lnTo>
                  <a:lnTo>
                    <a:pt x="2649" y="1724"/>
                  </a:lnTo>
                  <a:lnTo>
                    <a:pt x="2588" y="1795"/>
                  </a:lnTo>
                  <a:lnTo>
                    <a:pt x="2520" y="1860"/>
                  </a:lnTo>
                  <a:lnTo>
                    <a:pt x="2448" y="1919"/>
                  </a:lnTo>
                  <a:lnTo>
                    <a:pt x="2369" y="1974"/>
                  </a:lnTo>
                  <a:lnTo>
                    <a:pt x="2285" y="2018"/>
                  </a:lnTo>
                  <a:lnTo>
                    <a:pt x="2198" y="2056"/>
                  </a:lnTo>
                  <a:lnTo>
                    <a:pt x="2106" y="2086"/>
                  </a:lnTo>
                  <a:lnTo>
                    <a:pt x="2011" y="2108"/>
                  </a:lnTo>
                  <a:lnTo>
                    <a:pt x="1912" y="2119"/>
                  </a:lnTo>
                  <a:lnTo>
                    <a:pt x="1778" y="2119"/>
                  </a:lnTo>
                  <a:lnTo>
                    <a:pt x="1778" y="2121"/>
                  </a:lnTo>
                  <a:lnTo>
                    <a:pt x="1705" y="2113"/>
                  </a:lnTo>
                  <a:lnTo>
                    <a:pt x="1634" y="2102"/>
                  </a:lnTo>
                  <a:lnTo>
                    <a:pt x="1563" y="2086"/>
                  </a:lnTo>
                  <a:lnTo>
                    <a:pt x="1496" y="2065"/>
                  </a:lnTo>
                  <a:lnTo>
                    <a:pt x="1429" y="2039"/>
                  </a:lnTo>
                  <a:lnTo>
                    <a:pt x="1366" y="2009"/>
                  </a:lnTo>
                  <a:lnTo>
                    <a:pt x="1304" y="1974"/>
                  </a:lnTo>
                  <a:lnTo>
                    <a:pt x="1244" y="1936"/>
                  </a:lnTo>
                  <a:lnTo>
                    <a:pt x="1187" y="1893"/>
                  </a:lnTo>
                  <a:lnTo>
                    <a:pt x="1134" y="1847"/>
                  </a:lnTo>
                  <a:lnTo>
                    <a:pt x="1084" y="1796"/>
                  </a:lnTo>
                  <a:lnTo>
                    <a:pt x="1035" y="1742"/>
                  </a:lnTo>
                  <a:lnTo>
                    <a:pt x="993" y="1684"/>
                  </a:lnTo>
                  <a:lnTo>
                    <a:pt x="953" y="1625"/>
                  </a:lnTo>
                  <a:lnTo>
                    <a:pt x="918" y="1561"/>
                  </a:lnTo>
                  <a:lnTo>
                    <a:pt x="886" y="1494"/>
                  </a:lnTo>
                  <a:lnTo>
                    <a:pt x="826" y="1518"/>
                  </a:lnTo>
                  <a:lnTo>
                    <a:pt x="845" y="1558"/>
                  </a:lnTo>
                  <a:lnTo>
                    <a:pt x="864" y="1597"/>
                  </a:lnTo>
                  <a:lnTo>
                    <a:pt x="884" y="1634"/>
                  </a:lnTo>
                  <a:lnTo>
                    <a:pt x="907" y="1671"/>
                  </a:lnTo>
                  <a:lnTo>
                    <a:pt x="929" y="1707"/>
                  </a:lnTo>
                  <a:lnTo>
                    <a:pt x="953" y="1740"/>
                  </a:lnTo>
                  <a:lnTo>
                    <a:pt x="979" y="1774"/>
                  </a:lnTo>
                  <a:lnTo>
                    <a:pt x="1006" y="1808"/>
                  </a:lnTo>
                  <a:lnTo>
                    <a:pt x="312" y="1808"/>
                  </a:lnTo>
                  <a:lnTo>
                    <a:pt x="312" y="1871"/>
                  </a:lnTo>
                  <a:lnTo>
                    <a:pt x="1045" y="1871"/>
                  </a:lnTo>
                  <a:lnTo>
                    <a:pt x="1048" y="1873"/>
                  </a:lnTo>
                  <a:lnTo>
                    <a:pt x="1058" y="1880"/>
                  </a:lnTo>
                  <a:lnTo>
                    <a:pt x="1071" y="1890"/>
                  </a:lnTo>
                  <a:lnTo>
                    <a:pt x="1088" y="1901"/>
                  </a:lnTo>
                  <a:lnTo>
                    <a:pt x="1106" y="1914"/>
                  </a:lnTo>
                  <a:lnTo>
                    <a:pt x="1125" y="1929"/>
                  </a:lnTo>
                  <a:lnTo>
                    <a:pt x="1144" y="1942"/>
                  </a:lnTo>
                  <a:lnTo>
                    <a:pt x="1160" y="1955"/>
                  </a:lnTo>
                  <a:lnTo>
                    <a:pt x="0" y="1955"/>
                  </a:lnTo>
                  <a:lnTo>
                    <a:pt x="0" y="2018"/>
                  </a:lnTo>
                  <a:lnTo>
                    <a:pt x="1252" y="2018"/>
                  </a:lnTo>
                  <a:lnTo>
                    <a:pt x="1284" y="2039"/>
                  </a:lnTo>
                  <a:lnTo>
                    <a:pt x="1317" y="2058"/>
                  </a:lnTo>
                  <a:lnTo>
                    <a:pt x="1351" y="2074"/>
                  </a:lnTo>
                  <a:lnTo>
                    <a:pt x="1386" y="2091"/>
                  </a:lnTo>
                  <a:lnTo>
                    <a:pt x="1420" y="2106"/>
                  </a:lnTo>
                  <a:lnTo>
                    <a:pt x="1455" y="2119"/>
                  </a:lnTo>
                  <a:lnTo>
                    <a:pt x="1493" y="2132"/>
                  </a:lnTo>
                  <a:lnTo>
                    <a:pt x="1528" y="2143"/>
                  </a:lnTo>
                  <a:lnTo>
                    <a:pt x="1565" y="2155"/>
                  </a:lnTo>
                  <a:lnTo>
                    <a:pt x="1603" y="2162"/>
                  </a:lnTo>
                  <a:lnTo>
                    <a:pt x="1640" y="2171"/>
                  </a:lnTo>
                  <a:lnTo>
                    <a:pt x="1679" y="2177"/>
                  </a:lnTo>
                  <a:lnTo>
                    <a:pt x="1716" y="2183"/>
                  </a:lnTo>
                  <a:lnTo>
                    <a:pt x="1756" y="2184"/>
                  </a:lnTo>
                  <a:lnTo>
                    <a:pt x="1795" y="2188"/>
                  </a:lnTo>
                  <a:lnTo>
                    <a:pt x="1834" y="2188"/>
                  </a:lnTo>
                  <a:lnTo>
                    <a:pt x="1845" y="2188"/>
                  </a:lnTo>
                  <a:lnTo>
                    <a:pt x="1854" y="2188"/>
                  </a:lnTo>
                  <a:lnTo>
                    <a:pt x="1866" y="2188"/>
                  </a:lnTo>
                  <a:lnTo>
                    <a:pt x="1875" y="2186"/>
                  </a:lnTo>
                  <a:lnTo>
                    <a:pt x="1884" y="2186"/>
                  </a:lnTo>
                  <a:lnTo>
                    <a:pt x="1894" y="2186"/>
                  </a:lnTo>
                  <a:lnTo>
                    <a:pt x="1905" y="2184"/>
                  </a:lnTo>
                  <a:lnTo>
                    <a:pt x="1914" y="2184"/>
                  </a:lnTo>
                  <a:lnTo>
                    <a:pt x="2866" y="2184"/>
                  </a:lnTo>
                  <a:lnTo>
                    <a:pt x="2866" y="2119"/>
                  </a:lnTo>
                  <a:lnTo>
                    <a:pt x="2215" y="2119"/>
                  </a:lnTo>
                  <a:lnTo>
                    <a:pt x="2243" y="2108"/>
                  </a:lnTo>
                  <a:lnTo>
                    <a:pt x="2271" y="2097"/>
                  </a:lnTo>
                  <a:lnTo>
                    <a:pt x="2298" y="2084"/>
                  </a:lnTo>
                  <a:lnTo>
                    <a:pt x="2325" y="2071"/>
                  </a:lnTo>
                  <a:lnTo>
                    <a:pt x="2351" y="2058"/>
                  </a:lnTo>
                  <a:lnTo>
                    <a:pt x="2377" y="2043"/>
                  </a:lnTo>
                  <a:lnTo>
                    <a:pt x="2403" y="2028"/>
                  </a:lnTo>
                  <a:lnTo>
                    <a:pt x="2427" y="2013"/>
                  </a:lnTo>
                  <a:lnTo>
                    <a:pt x="2453" y="1996"/>
                  </a:lnTo>
                  <a:lnTo>
                    <a:pt x="2478" y="1979"/>
                  </a:lnTo>
                  <a:lnTo>
                    <a:pt x="2500" y="1961"/>
                  </a:lnTo>
                  <a:lnTo>
                    <a:pt x="2524" y="1942"/>
                  </a:lnTo>
                  <a:lnTo>
                    <a:pt x="2547" y="1923"/>
                  </a:lnTo>
                  <a:lnTo>
                    <a:pt x="2569" y="1903"/>
                  </a:lnTo>
                  <a:lnTo>
                    <a:pt x="2591" y="1882"/>
                  </a:lnTo>
                  <a:lnTo>
                    <a:pt x="2612" y="1862"/>
                  </a:lnTo>
                  <a:lnTo>
                    <a:pt x="2612" y="1871"/>
                  </a:lnTo>
                  <a:lnTo>
                    <a:pt x="3194" y="1871"/>
                  </a:lnTo>
                  <a:lnTo>
                    <a:pt x="3194" y="1808"/>
                  </a:lnTo>
                  <a:lnTo>
                    <a:pt x="2662" y="1808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9" name="Rectangle 18"/>
            <p:cNvSpPr>
              <a:spLocks noChangeArrowheads="1"/>
            </p:cNvSpPr>
            <p:nvPr/>
          </p:nvSpPr>
          <p:spPr bwMode="auto">
            <a:xfrm>
              <a:off x="2922" y="2922"/>
              <a:ext cx="635" cy="32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2540" name="Oval 19"/>
            <p:cNvSpPr>
              <a:spLocks noChangeArrowheads="1"/>
            </p:cNvSpPr>
            <p:nvPr/>
          </p:nvSpPr>
          <p:spPr bwMode="auto">
            <a:xfrm>
              <a:off x="2880" y="1872"/>
              <a:ext cx="912" cy="91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2541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3144" y="2000"/>
              <a:ext cx="384" cy="66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solidFill>
                    <a:srgbClr val="FF3300"/>
                  </a:solidFill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2534" name="Title 1"/>
          <p:cNvSpPr txBox="1">
            <a:spLocks/>
          </p:cNvSpPr>
          <p:nvPr/>
        </p:nvSpPr>
        <p:spPr bwMode="auto">
          <a:xfrm>
            <a:off x="0" y="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chemeClr val="tx2"/>
                </a:solidFill>
                <a:latin typeface="Arial" panose="020B0604020202020204" pitchFamily="34" charset="0"/>
              </a:rPr>
              <a:t/>
            </a:r>
            <a:br>
              <a:rPr lang="en-US" altLang="en-US" sz="2800">
                <a:solidFill>
                  <a:schemeClr val="tx2"/>
                </a:solidFill>
                <a:latin typeface="Arial" panose="020B0604020202020204" pitchFamily="34" charset="0"/>
              </a:rPr>
            </a:br>
            <a:r>
              <a:rPr lang="en-US" altLang="en-US" sz="2800">
                <a:solidFill>
                  <a:schemeClr val="tx2"/>
                </a:solidFill>
                <a:latin typeface="Arial" panose="020B0604020202020204" pitchFamily="34" charset="0"/>
              </a:rPr>
              <a:t>	</a:t>
            </a:r>
            <a:r>
              <a:rPr lang="en-US" altLang="en-US" sz="3200" b="1">
                <a:solidFill>
                  <a:srgbClr val="FF0000"/>
                </a:solidFill>
              </a:rPr>
              <a:t>I. TỈ LỆ GIỚI TÍNH </a:t>
            </a:r>
            <a:endParaRPr lang="en-US" altLang="en-US" sz="3200">
              <a:solidFill>
                <a:schemeClr val="tx2"/>
              </a:solidFill>
            </a:endParaRPr>
          </a:p>
        </p:txBody>
      </p:sp>
      <p:pic>
        <p:nvPicPr>
          <p:cNvPr id="25" name="Picture 5" descr="nst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057400"/>
            <a:ext cx="3276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20" descr="http://t2.gstatic.com/images?q=tbn:ANd9GcRW1rRgHE-sKhJ0HEFysuY8r3MciLYnxHVoNPuxN1bDcWy2jl78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0525"/>
            <a:ext cx="1600200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8395EB-548E-40DD-9CFE-CCCA08AD9C09}" type="slidenum">
              <a:rPr lang="en-US" altLang="en-US">
                <a:solidFill>
                  <a:srgbClr val="045C75"/>
                </a:solidFill>
                <a:latin typeface="Times New Roman" panose="02020603050405020304" pitchFamily="18" charset="0"/>
              </a:rPr>
              <a:pPr/>
              <a:t>5</a:t>
            </a:fld>
            <a:endParaRPr lang="en-US" altLang="en-US">
              <a:solidFill>
                <a:srgbClr val="045C75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762000"/>
            <a:ext cx="8534400" cy="26781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2800">
                <a:solidFill>
                  <a:srgbClr val="0000FF"/>
                </a:solidFill>
                <a:latin typeface="+mn-lt"/>
              </a:rPr>
              <a:t>VD: Ở người:  	   bào thai nam/nữ 	= 114/100	</a:t>
            </a: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2800">
                <a:solidFill>
                  <a:srgbClr val="0000FF"/>
                </a:solidFill>
                <a:latin typeface="+mn-lt"/>
              </a:rPr>
              <a:t>				bé sơ sinh trai /gái 	= 106/100</a:t>
            </a: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2800">
                <a:solidFill>
                  <a:srgbClr val="0000FF"/>
                </a:solidFill>
                <a:latin typeface="+mn-lt"/>
              </a:rPr>
              <a:t>				10 tuổi bé trai/ gái	= 101/100</a:t>
            </a: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2800">
                <a:solidFill>
                  <a:srgbClr val="0000FF"/>
                </a:solidFill>
                <a:latin typeface="+mn-lt"/>
              </a:rPr>
              <a:t>		       	     Trưởng thành nam/nữ 	= 1/1</a:t>
            </a: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2800">
                <a:solidFill>
                  <a:srgbClr val="0000FF"/>
                </a:solidFill>
                <a:latin typeface="+mn-lt"/>
              </a:rPr>
              <a:t>				Cụ ông ít hơn cụ bà</a:t>
            </a: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sz="2800">
                <a:solidFill>
                  <a:srgbClr val="0000FF"/>
                </a:solidFill>
                <a:latin typeface="+mn-lt"/>
              </a:rPr>
              <a:t>			</a:t>
            </a:r>
            <a:r>
              <a:rPr lang="en-US" sz="2800">
                <a:solidFill>
                  <a:srgbClr val="FF0000"/>
                </a:solidFill>
                <a:latin typeface="+mn-lt"/>
              </a:rPr>
              <a:t>Do sức sống giữa nam và nữ khác nhau.</a:t>
            </a:r>
          </a:p>
        </p:txBody>
      </p:sp>
      <p:pic>
        <p:nvPicPr>
          <p:cNvPr id="5" name="Picture 4" descr="Figure 3 Identification of sex chromosome- specific proteins (SCSPs) on the sperm surface would allow an immunological approach for sperm sexing that would be less invasive and less damaging to sperm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656013"/>
            <a:ext cx="3124200" cy="320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0" descr="http://t2.gstatic.com/images?q=tbn:ANd9GcRW1rRgHE-sKhJ0HEFysuY8r3MciLYnxHVoNPuxN1bDcWy2jl78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0525"/>
            <a:ext cx="1600200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20EEFDC-1B2C-4A40-971B-227E94B6C041}" type="slidenum">
              <a:rPr lang="en-US" altLang="en-US">
                <a:solidFill>
                  <a:srgbClr val="045C75"/>
                </a:solidFill>
                <a:latin typeface="Times New Roman" panose="02020603050405020304" pitchFamily="18" charset="0"/>
              </a:rPr>
              <a:pPr/>
              <a:t>6</a:t>
            </a:fld>
            <a:endParaRPr lang="en-US" altLang="en-US">
              <a:solidFill>
                <a:srgbClr val="045C75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838200"/>
            <a:ext cx="4114800" cy="5715000"/>
          </a:xfrm>
        </p:spPr>
        <p:txBody>
          <a:bodyPr/>
          <a:lstStyle/>
          <a:p>
            <a:pPr algn="just" eaLnBrk="1" hangingPunct="1">
              <a:buFont typeface="Wingdings 2" panose="05020102010507070707" pitchFamily="18" charset="2"/>
              <a:buNone/>
            </a:pPr>
            <a:r>
              <a:rPr lang="en-US" altLang="en-US" sz="3200" b="1" smtClean="0">
                <a:solidFill>
                  <a:srgbClr val="FF0000"/>
                </a:solidFill>
              </a:rPr>
              <a:t>I. TỈ LỆ GIỚI TÍNH </a:t>
            </a:r>
          </a:p>
          <a:p>
            <a:pPr algn="just" eaLnBrk="1" hangingPunct="1">
              <a:buFont typeface="Wingdings 2" panose="05020102010507070707" pitchFamily="18" charset="2"/>
              <a:buNone/>
            </a:pPr>
            <a:endParaRPr lang="en-US" altLang="en-US" sz="2400" smtClean="0">
              <a:solidFill>
                <a:srgbClr val="FF0000"/>
              </a:solidFill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400" smtClean="0"/>
              <a:t>Đảm bảo </a:t>
            </a:r>
            <a:r>
              <a:rPr lang="en-US" altLang="en-US" sz="2400" smtClean="0">
                <a:solidFill>
                  <a:srgbClr val="FF0000"/>
                </a:solidFill>
              </a:rPr>
              <a:t>hiệu quả sinh sản </a:t>
            </a:r>
            <a:r>
              <a:rPr lang="en-US" altLang="en-US" sz="2400" smtClean="0"/>
              <a:t>của 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400" smtClean="0"/>
              <a:t>quần thể </a:t>
            </a:r>
          </a:p>
          <a:p>
            <a:pPr algn="just" eaLnBrk="1" hangingPunct="1">
              <a:buFont typeface="Wingdings 2" panose="05020102010507070707" pitchFamily="18" charset="2"/>
              <a:buNone/>
            </a:pPr>
            <a:endParaRPr lang="en-US" altLang="en-US" sz="2400" b="1" smtClean="0"/>
          </a:p>
        </p:txBody>
      </p:sp>
      <p:pic>
        <p:nvPicPr>
          <p:cNvPr id="19461" name="Picture 7" descr="http://i260.photobucket.com/albums/ii24/banh_rangbua/III2_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14400"/>
            <a:ext cx="37068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0" y="0"/>
            <a:ext cx="4572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ĐẶC TRƯNG CƠ BẢN CỦA QUẦN THỂ</a:t>
            </a:r>
            <a:endParaRPr lang="en-US"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257800" y="4191000"/>
            <a:ext cx="3733800" cy="9540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sz="2800" b="1"/>
              <a:t>Vd: Gà trống : gà mái = 1:4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A319A40-FEE7-450E-9964-F99500CB528D}" type="slidenum">
              <a:rPr lang="en-US" altLang="en-US">
                <a:solidFill>
                  <a:srgbClr val="898989"/>
                </a:solidFill>
              </a:rPr>
              <a:pPr/>
              <a:t>7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25603" name="Title 1"/>
          <p:cNvSpPr>
            <a:spLocks noGrp="1"/>
          </p:cNvSpPr>
          <p:nvPr>
            <p:ph type="title"/>
          </p:nvPr>
        </p:nvSpPr>
        <p:spPr>
          <a:xfrm>
            <a:off x="1600200" y="2209800"/>
            <a:ext cx="6096000" cy="1905000"/>
          </a:xfrm>
          <a:solidFill>
            <a:srgbClr val="FFC000"/>
          </a:solidFill>
        </p:spPr>
        <p:txBody>
          <a:bodyPr/>
          <a:lstStyle/>
          <a:p>
            <a:r>
              <a:rPr lang="en-US" altLang="en-US" b="1" smtClean="0">
                <a:solidFill>
                  <a:srgbClr val="FF3300"/>
                </a:solidFill>
                <a:latin typeface="Times New Roman" panose="02020603050405020304" pitchFamily="18" charset="0"/>
              </a:rPr>
              <a:t>II. NHÓM TUỔI</a:t>
            </a:r>
            <a:endParaRPr lang="en-US" altLang="en-US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2AD4967-4127-4AAC-B4B9-FC8FF715B4A2}" type="slidenum">
              <a:rPr lang="en-US" altLang="en-US">
                <a:solidFill>
                  <a:srgbClr val="045C75"/>
                </a:solidFill>
                <a:latin typeface="Times New Roman" panose="02020603050405020304" pitchFamily="18" charset="0"/>
              </a:rPr>
              <a:pPr/>
              <a:t>8</a:t>
            </a:fld>
            <a:endParaRPr lang="en-US" altLang="en-US">
              <a:solidFill>
                <a:srgbClr val="045C75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1066800" y="1371600"/>
            <a:ext cx="7620000" cy="1143000"/>
          </a:xfrm>
        </p:spPr>
        <p:txBody>
          <a:bodyPr/>
          <a:lstStyle/>
          <a:p>
            <a:pPr>
              <a:buFont typeface="Wingdings 2" panose="05020102010507070707" pitchFamily="18" charset="2"/>
              <a:buNone/>
            </a:pPr>
            <a:endParaRPr lang="en-US" altLang="en-US" smtClean="0">
              <a:solidFill>
                <a:srgbClr val="FF0066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mtClean="0">
                <a:solidFill>
                  <a:srgbClr val="FF0066"/>
                </a:solidFill>
              </a:rPr>
              <a:t>Dựa vào tuổi thọ sinh vật, cấu trúc tuổi gồm:</a:t>
            </a:r>
          </a:p>
          <a:p>
            <a:endParaRPr lang="en-US" altLang="en-US" smtClean="0">
              <a:solidFill>
                <a:srgbClr val="FF0066"/>
              </a:solidFill>
            </a:endParaRPr>
          </a:p>
          <a:p>
            <a:pPr>
              <a:buFontTx/>
              <a:buNone/>
            </a:pPr>
            <a:endParaRPr lang="en-US" altLang="en-US" smtClean="0">
              <a:solidFill>
                <a:srgbClr val="FF0066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2667000"/>
          <a:ext cx="7924800" cy="2835276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23923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32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5092">
                <a:tc>
                  <a:txBody>
                    <a:bodyPr/>
                    <a:lstStyle/>
                    <a:p>
                      <a:r>
                        <a:rPr lang="en-US" sz="2800" b="0" smtClean="0">
                          <a:solidFill>
                            <a:schemeClr val="tx1"/>
                          </a:solidFill>
                        </a:rPr>
                        <a:t>Tuổi sinh lí:</a:t>
                      </a:r>
                    </a:p>
                    <a:p>
                      <a:endParaRPr lang="en-US" sz="2800" b="0">
                        <a:solidFill>
                          <a:schemeClr val="tx1"/>
                        </a:solidFill>
                      </a:endParaRPr>
                    </a:p>
                  </a:txBody>
                  <a:tcPr marT="45730" marB="4573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smtClean="0"/>
                        <a:t>là thời gian sống có thể đạt tới của một cá thể trong quần thể</a:t>
                      </a:r>
                      <a:endParaRPr lang="en-US" sz="2800" b="0"/>
                    </a:p>
                  </a:txBody>
                  <a:tcPr marT="45730" marB="4573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50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smtClean="0">
                          <a:solidFill>
                            <a:schemeClr val="tx1"/>
                          </a:solidFill>
                        </a:rPr>
                        <a:t>Tuổi sinh thái:</a:t>
                      </a:r>
                    </a:p>
                    <a:p>
                      <a:endParaRPr lang="en-US" sz="2800" b="0">
                        <a:solidFill>
                          <a:schemeClr val="tx1"/>
                        </a:solidFill>
                      </a:endParaRP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2800" b="0" smtClean="0"/>
                        <a:t>là thời gian sống thực tế của cá thể</a:t>
                      </a:r>
                      <a:endParaRPr lang="en-US" sz="2800" b="0"/>
                    </a:p>
                  </a:txBody>
                  <a:tcPr marT="45730" marB="4573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50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smtClean="0">
                          <a:solidFill>
                            <a:schemeClr val="tx1"/>
                          </a:solidFill>
                        </a:rPr>
                        <a:t>Tuổi quần thể:</a:t>
                      </a:r>
                      <a:endParaRPr lang="en-US" sz="2800" b="0">
                        <a:solidFill>
                          <a:schemeClr val="tx1"/>
                        </a:solidFill>
                      </a:endParaRPr>
                    </a:p>
                  </a:txBody>
                  <a:tcPr marT="45730" marB="4573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smtClean="0"/>
                        <a:t>là tuổi bình quân của các cá thể trong quần thể</a:t>
                      </a:r>
                    </a:p>
                  </a:txBody>
                  <a:tcPr marT="45730" marB="4573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6642" name="Title 1"/>
          <p:cNvSpPr txBox="1">
            <a:spLocks/>
          </p:cNvSpPr>
          <p:nvPr/>
        </p:nvSpPr>
        <p:spPr bwMode="auto">
          <a:xfrm>
            <a:off x="0" y="1524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</a:rPr>
              <a:t>	II. NHÓM TUỔI</a:t>
            </a:r>
            <a:endParaRPr lang="en-US" altLang="en-US" sz="32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0"/>
            <a:ext cx="4572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ĐẶC TRƯNG CƠ BẢN CỦA QUẦN THỂ</a:t>
            </a:r>
            <a:endParaRPr lang="en-US"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76600" y="2743200"/>
            <a:ext cx="54102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276600" y="3657600"/>
            <a:ext cx="54102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276600" y="4648200"/>
            <a:ext cx="54102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F4AAB46-F6B9-43E8-AD31-9AB450FC2E7E}" type="slidenum">
              <a:rPr lang="en-US" altLang="en-US">
                <a:solidFill>
                  <a:srgbClr val="045C75"/>
                </a:solidFill>
                <a:latin typeface="Times New Roman" panose="02020603050405020304" pitchFamily="18" charset="0"/>
              </a:rPr>
              <a:pPr/>
              <a:t>9</a:t>
            </a:fld>
            <a:endParaRPr lang="en-US" altLang="en-US">
              <a:solidFill>
                <a:srgbClr val="045C75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39994" name="Group 58"/>
          <p:cNvGraphicFramePr>
            <a:graphicFrameLocks noGrp="1"/>
          </p:cNvGraphicFramePr>
          <p:nvPr/>
        </p:nvGraphicFramePr>
        <p:xfrm>
          <a:off x="1143000" y="2057400"/>
          <a:ext cx="4876800" cy="1554426"/>
        </p:xfrm>
        <a:graphic>
          <a:graphicData uri="http://schemas.openxmlformats.org/drawingml/2006/table">
            <a:tbl>
              <a:tblPr/>
              <a:tblGrid>
                <a:gridCol w="487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80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Nhóm tuổi trước sinh sản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10CF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CF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CF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CF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0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Nhóm tuổi sinh sản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10CF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CF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CF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CF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0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Nhóm tuổi sau sinh sản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10CF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CF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CF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CF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661" name="Title 1"/>
          <p:cNvSpPr txBox="1">
            <a:spLocks/>
          </p:cNvSpPr>
          <p:nvPr/>
        </p:nvSpPr>
        <p:spPr bwMode="auto">
          <a:xfrm>
            <a:off x="0" y="1524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3300"/>
                </a:solidFill>
              </a:rPr>
              <a:t>	II. NHÓM TUỔI</a:t>
            </a:r>
            <a:endParaRPr lang="en-US" altLang="en-US" sz="32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21508" name="Picture 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419600"/>
            <a:ext cx="448627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914400" y="4648200"/>
            <a:ext cx="3429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</a:rPr>
              <a:t>A: Tháp phát triển.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</a:rPr>
              <a:t>B: Tháp ổn định.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</a:rPr>
              <a:t>C: Tháp suy giảm.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0" y="0"/>
            <a:ext cx="4572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ĐẶC TRƯNG CƠ BẢN CỦA QUẦN THỂ</a:t>
            </a:r>
            <a:endParaRPr lang="en-US">
              <a:latin typeface="Arial" charset="0"/>
            </a:endParaRPr>
          </a:p>
        </p:txBody>
      </p:sp>
      <p:sp>
        <p:nvSpPr>
          <p:cNvPr id="27665" name="Text Box 41"/>
          <p:cNvSpPr txBox="1">
            <a:spLocks noChangeArrowheads="1"/>
          </p:cNvSpPr>
          <p:nvPr/>
        </p:nvSpPr>
        <p:spPr bwMode="auto">
          <a:xfrm>
            <a:off x="762000" y="1371600"/>
            <a:ext cx="7315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Dựa vào khả năng sinh sản, cấu trúc tuổi gồm: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9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1_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2924</TotalTime>
  <Words>1326</Words>
  <Application>Microsoft Office PowerPoint</Application>
  <PresentationFormat>On-screen Show (4:3)</PresentationFormat>
  <Paragraphs>216</Paragraphs>
  <Slides>30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.VnTime</vt:lpstr>
      <vt:lpstr>Arial</vt:lpstr>
      <vt:lpstr>Calibri</vt:lpstr>
      <vt:lpstr>Franklin Gothic Book</vt:lpstr>
      <vt:lpstr>Perpetua</vt:lpstr>
      <vt:lpstr>Tahoma</vt:lpstr>
      <vt:lpstr>Times New Roman</vt:lpstr>
      <vt:lpstr>Wingdings</vt:lpstr>
      <vt:lpstr>Wingdings 2</vt:lpstr>
      <vt:lpstr>Equity</vt:lpstr>
      <vt:lpstr>Flow</vt:lpstr>
      <vt:lpstr>Office Theme</vt:lpstr>
      <vt:lpstr>11_Equity</vt:lpstr>
      <vt:lpstr>Photo Editor Photo</vt:lpstr>
      <vt:lpstr>PowerPoint Presentation</vt:lpstr>
      <vt:lpstr>CÁC ĐẶC TRƯNG CƠ BẢN CỦA QUẦN THỂ SINH VẬT</vt:lpstr>
      <vt:lpstr>Một số đặc trưng cơ bản  của quần thể sinh vật.</vt:lpstr>
      <vt:lpstr>PowerPoint Presentation</vt:lpstr>
      <vt:lpstr>PowerPoint Presentation</vt:lpstr>
      <vt:lpstr>PowerPoint Presentation</vt:lpstr>
      <vt:lpstr>II. NHÓM TUỔI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SỰ PHÂN BỐ CÁ THỂ CỦA QUẦN THỂ</vt:lpstr>
      <vt:lpstr>PowerPoint Presentation</vt:lpstr>
      <vt:lpstr>PowerPoint Presentation</vt:lpstr>
      <vt:lpstr>PowerPoint Presentation</vt:lpstr>
      <vt:lpstr>IV. MẬT ĐỘ CỦA CÁ THỂ TRONG QUẦN THỂ</vt:lpstr>
      <vt:lpstr>PowerPoint Presentation</vt:lpstr>
      <vt:lpstr>PowerPoint Presentation</vt:lpstr>
      <vt:lpstr>PowerPoint Presentation</vt:lpstr>
      <vt:lpstr>V. KÍCH THƯỚC CỦA QUẦN THỂ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VI. TĂNG TRƯỞNG CỦA QUẦN THỂ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37. CÁC ĐẶC TRƯNG CƠ BẢN CỦA QUẦN THỂ SINH VẬT</dc:title>
  <dc:creator>Nam</dc:creator>
  <cp:lastModifiedBy>NHU TRANG</cp:lastModifiedBy>
  <cp:revision>288</cp:revision>
  <dcterms:created xsi:type="dcterms:W3CDTF">2011-03-02T01:58:40Z</dcterms:created>
  <dcterms:modified xsi:type="dcterms:W3CDTF">2022-02-10T07:43:20Z</dcterms:modified>
</cp:coreProperties>
</file>